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5" r:id="rId5"/>
  </p:sldMasterIdLst>
  <p:notesMasterIdLst>
    <p:notesMasterId r:id="rId45"/>
  </p:notesMasterIdLst>
  <p:sldIdLst>
    <p:sldId id="256" r:id="rId6"/>
    <p:sldId id="257" r:id="rId7"/>
    <p:sldId id="258" r:id="rId8"/>
    <p:sldId id="259" r:id="rId9"/>
    <p:sldId id="270" r:id="rId10"/>
    <p:sldId id="272" r:id="rId11"/>
    <p:sldId id="274" r:id="rId12"/>
    <p:sldId id="275" r:id="rId13"/>
    <p:sldId id="277" r:id="rId14"/>
    <p:sldId id="278" r:id="rId15"/>
    <p:sldId id="279" r:id="rId16"/>
    <p:sldId id="281" r:id="rId17"/>
    <p:sldId id="282" r:id="rId18"/>
    <p:sldId id="283" r:id="rId19"/>
    <p:sldId id="284" r:id="rId20"/>
    <p:sldId id="285" r:id="rId21"/>
    <p:sldId id="300" r:id="rId22"/>
    <p:sldId id="276" r:id="rId23"/>
    <p:sldId id="268" r:id="rId24"/>
    <p:sldId id="295" r:id="rId25"/>
    <p:sldId id="298" r:id="rId26"/>
    <p:sldId id="299" r:id="rId27"/>
    <p:sldId id="291" r:id="rId28"/>
    <p:sldId id="269" r:id="rId29"/>
    <p:sldId id="286" r:id="rId30"/>
    <p:sldId id="287" r:id="rId31"/>
    <p:sldId id="288" r:id="rId32"/>
    <p:sldId id="289" r:id="rId33"/>
    <p:sldId id="297" r:id="rId34"/>
    <p:sldId id="267" r:id="rId35"/>
    <p:sldId id="260" r:id="rId36"/>
    <p:sldId id="292" r:id="rId37"/>
    <p:sldId id="290" r:id="rId38"/>
    <p:sldId id="261" r:id="rId39"/>
    <p:sldId id="301" r:id="rId40"/>
    <p:sldId id="294" r:id="rId41"/>
    <p:sldId id="266" r:id="rId42"/>
    <p:sldId id="293" r:id="rId43"/>
    <p:sldId id="265" r:id="rId4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Open Sans"/>
          <a:ea typeface="Open Sans"/>
          <a:cs typeface="Open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Open Sans"/>
          <a:ea typeface="Open Sans"/>
          <a:cs typeface="Open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Open Sans"/>
          <a:ea typeface="Open Sans"/>
          <a:cs typeface="Open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Open Sans"/>
          <a:ea typeface="Open Sans"/>
          <a:cs typeface="Open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Open Sans"/>
          <a:ea typeface="Open Sans"/>
          <a:cs typeface="Open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Open Sans"/>
          <a:ea typeface="Open Sans"/>
          <a:cs typeface="Open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Open Sans"/>
          <a:ea typeface="Open Sans"/>
          <a:cs typeface="Open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Open Sans"/>
          <a:ea typeface="Open Sans"/>
          <a:cs typeface="Open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Open Sans"/>
          <a:ea typeface="Open Sans"/>
          <a:cs typeface="Open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Open Sans"/>
          <a:ea typeface="Open Sans"/>
          <a:cs typeface="Open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Open Sans"/>
          <a:ea typeface="Open Sans"/>
          <a:cs typeface="Open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Open Sans"/>
          <a:ea typeface="Open Sans"/>
          <a:cs typeface="Open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07" autoAdjust="0"/>
  </p:normalViewPr>
  <p:slideViewPr>
    <p:cSldViewPr>
      <p:cViewPr varScale="1">
        <p:scale>
          <a:sx n="65" d="100"/>
          <a:sy n="65" d="100"/>
        </p:scale>
        <p:origin x="1954" y="58"/>
      </p:cViewPr>
      <p:guideLst>
        <p:guide orient="horz" pos="2160"/>
        <p:guide pos="2880"/>
      </p:guideLst>
    </p:cSldViewPr>
  </p:slideViewPr>
  <p:notesTextViewPr>
    <p:cViewPr>
      <p:scale>
        <a:sx n="1" d="1"/>
        <a:sy n="1" d="1"/>
      </p:scale>
      <p:origin x="0" y="-749"/>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1143000" y="685800"/>
            <a:ext cx="4572000" cy="3429000"/>
          </a:xfrm>
          <a:prstGeom prst="rect">
            <a:avLst/>
          </a:prstGeom>
        </p:spPr>
        <p:txBody>
          <a:bodyPr/>
          <a:lstStyle/>
          <a:p>
            <a:endParaRPr/>
          </a:p>
        </p:txBody>
      </p:sp>
      <p:sp>
        <p:nvSpPr>
          <p:cNvPr id="70" name="Shape 7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16130345"/>
      </p:ext>
    </p:extLst>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selves</a:t>
            </a:r>
            <a:endParaRPr lang="en-GB" dirty="0"/>
          </a:p>
        </p:txBody>
      </p:sp>
    </p:spTree>
    <p:extLst>
      <p:ext uri="{BB962C8B-B14F-4D97-AF65-F5344CB8AC3E}">
        <p14:creationId xmlns:p14="http://schemas.microsoft.com/office/powerpoint/2010/main" val="207566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 route to school is unsafe, and if the child lives within statutory walking distance of the school and the LA has not made arrangements for the child to attend a nearer qualifying school, the LA must make suitable travel arrangements free of charge.</a:t>
            </a:r>
          </a:p>
          <a:p>
            <a:endParaRPr lang="en-GB" dirty="0" smtClean="0"/>
          </a:p>
          <a:p>
            <a:r>
              <a:rPr lang="en-GB" dirty="0" smtClean="0"/>
              <a:t>The LA should assess the route at the times the child would be using it. They should take into account:</a:t>
            </a:r>
          </a:p>
          <a:p>
            <a:r>
              <a:rPr lang="en-GB" dirty="0" smtClean="0"/>
              <a:t>•the age of the child</a:t>
            </a:r>
          </a:p>
          <a:p>
            <a:r>
              <a:rPr lang="en-GB" dirty="0" smtClean="0"/>
              <a:t>•whether risks might be less if the child were accompanied by an adult and whether that is practicable</a:t>
            </a:r>
          </a:p>
          <a:p>
            <a:r>
              <a:rPr lang="en-GB" dirty="0" smtClean="0"/>
              <a:t>•the width of the road and the existence of pavements</a:t>
            </a:r>
          </a:p>
          <a:p>
            <a:r>
              <a:rPr lang="en-GB" dirty="0" smtClean="0"/>
              <a:t>•the volume and speed of traffic</a:t>
            </a:r>
          </a:p>
          <a:p>
            <a:r>
              <a:rPr lang="en-GB" dirty="0" smtClean="0"/>
              <a:t>•street lighting</a:t>
            </a:r>
          </a:p>
          <a:p>
            <a:r>
              <a:rPr lang="en-GB" dirty="0" smtClean="0"/>
              <a:t>•different conditions at different times of year.</a:t>
            </a:r>
          </a:p>
        </p:txBody>
      </p:sp>
    </p:spTree>
    <p:extLst>
      <p:ext uri="{BB962C8B-B14F-4D97-AF65-F5344CB8AC3E}">
        <p14:creationId xmlns:p14="http://schemas.microsoft.com/office/powerpoint/2010/main" val="250727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who attend schools beyond the statutory walking distance are eligible for free school transport, provided that the LA has made no suitable arrangements for attendance at a nearer school or boarding accommodation. This is:</a:t>
            </a:r>
          </a:p>
          <a:p>
            <a:r>
              <a:rPr lang="en-GB" dirty="0" smtClean="0"/>
              <a:t>•two miles for children under eight, and</a:t>
            </a:r>
          </a:p>
          <a:p>
            <a:r>
              <a:rPr lang="en-GB" dirty="0" smtClean="0"/>
              <a:t>•three miles for those over eight.</a:t>
            </a:r>
          </a:p>
          <a:p>
            <a:endParaRPr lang="en-GB" dirty="0" smtClean="0"/>
          </a:p>
          <a:p>
            <a:r>
              <a:rPr lang="en-GB" dirty="0" smtClean="0"/>
              <a:t>(Section 444(5) of the Education Act 1996.)</a:t>
            </a:r>
          </a:p>
          <a:p>
            <a:endParaRPr lang="en-GB" dirty="0" smtClean="0"/>
          </a:p>
          <a:p>
            <a:r>
              <a:rPr lang="en-GB" dirty="0" smtClean="0"/>
              <a:t>The distance between home and school is the nearest available route along which a student, accompanied as necessary, can walk with reasonable safety to school.</a:t>
            </a:r>
          </a:p>
          <a:p>
            <a:endParaRPr lang="en-GB" dirty="0" smtClean="0"/>
          </a:p>
          <a:p>
            <a:r>
              <a:rPr lang="en-GB" dirty="0" smtClean="0"/>
              <a:t>Remember, however, that if you meet one of the other criteria – for example, because your child could not reasonably be expected to walk to school because of their special educational needs or disability – then you could be entitled to transport even if you live within statutory walking distance.</a:t>
            </a:r>
          </a:p>
        </p:txBody>
      </p:sp>
    </p:spTree>
    <p:extLst>
      <p:ext uri="{BB962C8B-B14F-4D97-AF65-F5344CB8AC3E}">
        <p14:creationId xmlns:p14="http://schemas.microsoft.com/office/powerpoint/2010/main" val="326793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child may qualify for potential eligibility under the 'low income' provisions if they are entitled to free school lunches, or if their parents or carers receive working tax credit at the maximum rate.</a:t>
            </a:r>
          </a:p>
          <a:p>
            <a:endParaRPr lang="en-GB" dirty="0" smtClean="0"/>
          </a:p>
          <a:p>
            <a:r>
              <a:rPr lang="en-GB" dirty="0" smtClean="0"/>
              <a:t>Junior age children (aged 8 – 10) from low income families who live more than 2 miles (rather than 3) from their nearest suitable school become eligible for free school transport from the LA. (Children under 8 who live more than 2 miles from their nearest suitable school are eligible under the statutory walking distance category.</a:t>
            </a:r>
          </a:p>
          <a:p>
            <a:endParaRPr lang="en-GB" dirty="0" smtClean="0"/>
          </a:p>
          <a:p>
            <a:r>
              <a:rPr lang="en-GB" dirty="0" smtClean="0"/>
              <a:t>Secondary school age children from low income families who attend schools over 2 and up to 6 miles from their home will be eligible for free school transport even if the school they attend is not their nearest suitable school, providing there are not three or more suitable schools which are nearer to their home.</a:t>
            </a:r>
          </a:p>
          <a:p>
            <a:endParaRPr lang="en-GB" dirty="0" smtClean="0"/>
          </a:p>
          <a:p>
            <a:r>
              <a:rPr lang="en-GB" dirty="0" smtClean="0"/>
              <a:t>Secondary age children from low income families who attend a school over 2 miles but under 15 miles away from home will be entitled to free school transport if their parent has expressed a wish for them to be educated at that particular school based on the parent’s religion or belief and, having regard to that religion or belief, there is no nearer suitable school. This applies to parents with a particular religious or philosophical belief, including those with a lack of religion or lack of belief.</a:t>
            </a:r>
          </a:p>
          <a:p>
            <a:endParaRPr lang="en-GB" dirty="0" smtClean="0"/>
          </a:p>
          <a:p>
            <a:r>
              <a:rPr lang="en-GB" dirty="0" smtClean="0"/>
              <a:t>Secondary age pupils from low income families who receive education elsewhere than in school, for example, if the child is excluded from school and is receiving education at an alternative provision placement which is over 2 and up to 6 miles from their home will also be eligible for LA school transport, whether or not there is a nearer suitable school.</a:t>
            </a:r>
          </a:p>
        </p:txBody>
      </p:sp>
    </p:spTree>
    <p:extLst>
      <p:ext uri="{BB962C8B-B14F-4D97-AF65-F5344CB8AC3E}">
        <p14:creationId xmlns:p14="http://schemas.microsoft.com/office/powerpoint/2010/main" val="276201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a young person is of ‘sixth form age’ and attending school or college, the law requires local authorities (“LAs”) to have a ‘Transport Policy Statement’ setting out home to school/college transport arrangements for particular groups of young people (section 509AA Education Act 1996).</a:t>
            </a:r>
          </a:p>
          <a:p>
            <a:endParaRPr lang="en-GB" dirty="0" smtClean="0"/>
          </a:p>
          <a:p>
            <a:r>
              <a:rPr lang="en-GB" dirty="0" smtClean="0"/>
              <a:t>You should be able to find your LA’s Transport Policy Statement on your</a:t>
            </a:r>
            <a:r>
              <a:rPr lang="en-GB" baseline="0" dirty="0" smtClean="0"/>
              <a:t> council’s </a:t>
            </a:r>
            <a:r>
              <a:rPr lang="en-GB" dirty="0" smtClean="0"/>
              <a:t>website and/or within their Local Offer. There is statutory guidance, ‘Post-16 transport to education and training’, concerning the groups of young people LAs should prioritise and this includes young people with SEN.</a:t>
            </a:r>
          </a:p>
          <a:p>
            <a:endParaRPr lang="en-GB" dirty="0" smtClean="0"/>
          </a:p>
          <a:p>
            <a:r>
              <a:rPr lang="en-GB" dirty="0" smtClean="0"/>
              <a:t>Sixth form age means they are over compulsory school age (which ends on the last Friday in June in the academic year in which s/he turns 16) but under 19. If a young person began the course they are studying at school or college before their 19th birthday, they remain of sixth form age until they complete that course.</a:t>
            </a:r>
          </a:p>
          <a:p>
            <a:endParaRPr lang="en-GB" dirty="0" smtClean="0"/>
          </a:p>
          <a:p>
            <a:r>
              <a:rPr lang="en-GB" dirty="0" smtClean="0"/>
              <a:t>The legislation gives LAs the discretion to determine what transport and financial support are necessary to facilitate young people’s attendance. The LA must exercise its power to provide transport or financial support reasonably, taking into account all relevant matters. A failure to make the arrangements that are specified in a transport policy statement (or ensure that such arrangements are made) would amount to a failure to fully meet the duty.</a:t>
            </a:r>
          </a:p>
          <a:p>
            <a:endParaRPr lang="en-GB" dirty="0" smtClean="0"/>
          </a:p>
          <a:p>
            <a:r>
              <a:rPr lang="en-GB" dirty="0" smtClean="0"/>
              <a:t>Although there is no automatic entitlement to transport for those of sixth form age in the same way there is for ‘eligible’ children of compulsory school age, LAs have a discretion to assist with transport arrangements and are expected to target support towards students in particular circumstances (such as those with SEN or from low income families). It is unlikely that such transport will be free.</a:t>
            </a:r>
          </a:p>
          <a:p>
            <a:endParaRPr lang="en-GB" dirty="0" smtClean="0"/>
          </a:p>
          <a:p>
            <a:r>
              <a:rPr lang="en-GB" dirty="0" smtClean="0"/>
              <a:t>The purpose of the Transport Policy Statement is to specify the arrangements for the provision of transport that the LA considers it necessary to make to facilitate the attendance of all persons of sixth form age receiving education or training. When assessing what transport arrangements or financial assistance may be required, the LA should consider the needs of the most vulnerable or socially excluded learners. The needs of learners with learning difficulties and/or disabilities should be specifically considered and the arrangements in place for each group must be documented in the Transport Policy Statement.</a:t>
            </a:r>
          </a:p>
          <a:p>
            <a:endParaRPr lang="en-GB" dirty="0"/>
          </a:p>
        </p:txBody>
      </p:sp>
    </p:spTree>
    <p:extLst>
      <p:ext uri="{BB962C8B-B14F-4D97-AF65-F5344CB8AC3E}">
        <p14:creationId xmlns:p14="http://schemas.microsoft.com/office/powerpoint/2010/main" val="3303968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LA’s duty in respect of ‘adult learners’ is covered by section 508F of the Education Act 1996. ‘Adult learners’ will be young people over sixth form age – those who are 19 and up (if they started a course of further education before their 19th birthday, they remain of sixth form age until they complete that course).</a:t>
            </a:r>
          </a:p>
          <a:p>
            <a:endParaRPr lang="en-GB" dirty="0" smtClean="0"/>
          </a:p>
          <a:p>
            <a:r>
              <a:rPr lang="en-GB" dirty="0" smtClean="0"/>
              <a:t>When considering adult learners, the LA must make “such arrangements for the provision of transport, as they consider necessary” and must do so for two purposes. The first purpose is to facilitate the attendance of adults receiving education at institutions:</a:t>
            </a:r>
          </a:p>
          <a:p>
            <a:r>
              <a:rPr lang="en-GB" dirty="0" smtClean="0"/>
              <a:t>•maintained or assisted by the authority and providing further or higher education (or both), or</a:t>
            </a:r>
          </a:p>
          <a:p>
            <a:r>
              <a:rPr lang="en-GB" dirty="0" smtClean="0"/>
              <a:t>•within the further education sector.</a:t>
            </a:r>
          </a:p>
          <a:p>
            <a:endParaRPr lang="en-GB" dirty="0" smtClean="0"/>
          </a:p>
          <a:p>
            <a:r>
              <a:rPr lang="en-GB" dirty="0" smtClean="0"/>
              <a:t>Any transport arrangements provided under this duty must be free of charge.</a:t>
            </a:r>
          </a:p>
          <a:p>
            <a:endParaRPr lang="en-GB" dirty="0" smtClean="0"/>
          </a:p>
          <a:p>
            <a:r>
              <a:rPr lang="en-GB" dirty="0" smtClean="0"/>
              <a:t>LAs have duties under section 508G of the Education Act 1996 to consult with further education colleges and others about the fulfilment of their duties towards adult learners, and they must publish a policy on how they will do so.</a:t>
            </a:r>
          </a:p>
          <a:p>
            <a:endParaRPr lang="en-GB" dirty="0" smtClean="0"/>
          </a:p>
          <a:p>
            <a:r>
              <a:rPr lang="en-GB" dirty="0" smtClean="0"/>
              <a:t>The first place to look, when looking for information about post-16 home to school/college transport arrangements, is likely to be the LA’s ‘Transport Policy Statement’ on post-16 transport, and this policy should also address travel arrangements for those who are ‘adult learners’.</a:t>
            </a:r>
          </a:p>
          <a:p>
            <a:endParaRPr lang="en-GB" dirty="0" smtClean="0"/>
          </a:p>
          <a:p>
            <a:r>
              <a:rPr lang="en-GB" dirty="0" smtClean="0"/>
              <a:t>If an adult learner has an EHC plan, then this could well strengthen the argument that travel arrangements are ‘necessary’. The LA has a duty to secure the special educational provision specified within the EHC plan and will have real difficulty doing so if the young person can’t get to college to access that provision.</a:t>
            </a:r>
          </a:p>
          <a:p>
            <a:endParaRPr lang="en-GB" dirty="0" smtClean="0"/>
          </a:p>
          <a:p>
            <a:r>
              <a:rPr lang="en-GB" dirty="0" smtClean="0"/>
              <a:t>Even if they do not consider it ‘necessary’, the LA has a discretion to pay some or all of the reasonable costs of transport if no other arrangement has been arranged (section 508F(8) of the Education Act 1996) and they must exercise their judgement “judiciously and in good faith“. </a:t>
            </a:r>
            <a:endParaRPr lang="en-GB" dirty="0"/>
          </a:p>
        </p:txBody>
      </p:sp>
    </p:spTree>
    <p:extLst>
      <p:ext uri="{BB962C8B-B14F-4D97-AF65-F5344CB8AC3E}">
        <p14:creationId xmlns:p14="http://schemas.microsoft.com/office/powerpoint/2010/main" val="89853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children with EHC plans, issues around transport can become relevant in an appeal about the school named in Section I of an EHC plan and transport costs are relevant to the costs of a particular school placement. It is possible to appeal Section I in an EHC plan to have a sentence about responsibility for transport removed. But the SEND Tribunal does not have jurisdiction to deal with disputes about transport alone.</a:t>
            </a:r>
          </a:p>
          <a:p>
            <a:endParaRPr lang="en-GB" dirty="0" smtClean="0"/>
          </a:p>
          <a:p>
            <a:r>
              <a:rPr lang="en-GB" dirty="0" smtClean="0"/>
              <a:t>If you disagree with a decision made about transport, you will need to start by making an appeal through the LA’s own internal appeals procedures. All LAs should have an appeals procedure for parents to use when they have a complaint about the service or disagree with the eligibility of their child for travel support. The government’s guidance ‘Home to School Travel and Transport Guidance 2014’ says that the details of the appeals procedures should be published alongside local authority travel policy statements.</a:t>
            </a:r>
          </a:p>
          <a:p>
            <a:endParaRPr lang="en-GB" dirty="0" smtClean="0"/>
          </a:p>
          <a:p>
            <a:r>
              <a:rPr lang="en-GB" dirty="0" smtClean="0"/>
              <a:t>If you are unhappy with your local authority’s decision about your child’s transport to school, write to the transport section of your local council to ask for a copy of the policy and appeal procedures. Remember, your local authority is required to publish this information and make it readily available to you as part of its Local Offer.</a:t>
            </a:r>
          </a:p>
          <a:p>
            <a:endParaRPr lang="en-GB" dirty="0" smtClean="0"/>
          </a:p>
          <a:p>
            <a:r>
              <a:rPr lang="en-GB" dirty="0" smtClean="0"/>
              <a:t>If you consider that there has been a failure to comply with the procedural rules of an appeal or if there are any other irregularities in the way the appeal was handled you may have a right to complain to the Local Government and Social Care Ombudsman (“LGSCO”).</a:t>
            </a:r>
          </a:p>
          <a:p>
            <a:endParaRPr lang="en-GB" dirty="0" smtClean="0"/>
          </a:p>
          <a:p>
            <a:r>
              <a:rPr lang="en-GB" dirty="0" smtClean="0"/>
              <a:t>In an extreme case it may be possible for the process by which the decision was reached to be challenged through judicial review proceedings if the decision was unlawful, irrational or unjust.</a:t>
            </a:r>
          </a:p>
          <a:p>
            <a:endParaRPr lang="en-GB" dirty="0" smtClean="0"/>
          </a:p>
        </p:txBody>
      </p:sp>
    </p:spTree>
    <p:extLst>
      <p:ext uri="{BB962C8B-B14F-4D97-AF65-F5344CB8AC3E}">
        <p14:creationId xmlns:p14="http://schemas.microsoft.com/office/powerpoint/2010/main" val="323490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Transport can be an important factor in the support for children and young people with SEN or disabilities. The Local Offer must include information about arrangements for transport provision, including for those up to age 25 with an EHC plan, and this should include local authorities’ policy statements. </a:t>
            </a:r>
          </a:p>
          <a:p>
            <a:endParaRPr lang="en-GB" dirty="0" smtClean="0"/>
          </a:p>
          <a:p>
            <a:r>
              <a:rPr lang="en-GB" dirty="0" smtClean="0"/>
              <a:t>The SEND Code of Practice states:-</a:t>
            </a:r>
          </a:p>
          <a:p>
            <a:endParaRPr lang="en-GB" dirty="0" smtClean="0"/>
          </a:p>
          <a:p>
            <a:r>
              <a:rPr lang="en-GB" dirty="0" smtClean="0"/>
              <a:t>4.49 Local authorities must ensure that suitable travel arrangements are made where necessary to facilitate an eligible child’s attendance at school. Section 508B of the Education Act 1996 requires local authorities to make such school travel arrangements as they consider necessary for children within their area. Such arrangements must be provided free of charge. Section 508C of the Act gives local authorities discretionary powers to make school travel arrangements for other children not covered by section 508B. Such transport does not have to be provided free of charge.  </a:t>
            </a:r>
          </a:p>
          <a:p>
            <a:endParaRPr lang="en-GB" dirty="0" smtClean="0"/>
          </a:p>
          <a:p>
            <a:r>
              <a:rPr lang="en-GB" dirty="0" smtClean="0"/>
              <a:t>4.50 Local authorities must publish a transport policy statement each year setting out the travel arrangements they will make to support young people aged 16-19 and learners with learning difficulties and/or disabilities (LDD) aged up to 25, to access further education. This should include any arrangements for free or subsidised transport. </a:t>
            </a:r>
            <a:endParaRPr lang="en-GB" dirty="0"/>
          </a:p>
        </p:txBody>
      </p:sp>
    </p:spTree>
    <p:extLst>
      <p:ext uri="{BB962C8B-B14F-4D97-AF65-F5344CB8AC3E}">
        <p14:creationId xmlns:p14="http://schemas.microsoft.com/office/powerpoint/2010/main" val="21932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refer to transport policies several times throughout this webinar. In short, transport policies should</a:t>
            </a:r>
            <a:r>
              <a:rPr lang="en-GB" baseline="0" dirty="0" smtClean="0"/>
              <a:t> be </a:t>
            </a:r>
            <a:r>
              <a:rPr lang="en-GB" dirty="0" smtClean="0"/>
              <a:t>clear, easy to understand and provide accurate information about school transport. Ensure information is available in line with the relevant school admission round.</a:t>
            </a:r>
          </a:p>
          <a:p>
            <a:endParaRPr lang="en-GB" dirty="0" smtClean="0"/>
          </a:p>
        </p:txBody>
      </p:sp>
    </p:spTree>
    <p:extLst>
      <p:ext uri="{BB962C8B-B14F-4D97-AF65-F5344CB8AC3E}">
        <p14:creationId xmlns:p14="http://schemas.microsoft.com/office/powerpoint/2010/main" val="267799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no specific requirement to provide transport as part of short break</a:t>
            </a:r>
            <a:r>
              <a:rPr lang="en-GB" baseline="0" dirty="0" smtClean="0"/>
              <a:t> regulations in The Breaks for Carers of Disabled Children Regulations 2011.</a:t>
            </a:r>
          </a:p>
          <a:p>
            <a:endParaRPr lang="en-GB" baseline="0" dirty="0" smtClean="0"/>
          </a:p>
          <a:p>
            <a:r>
              <a:rPr lang="en-GB" dirty="0" smtClean="0"/>
              <a:t>The Regulations</a:t>
            </a:r>
            <a:r>
              <a:rPr lang="en-GB" baseline="0" dirty="0" smtClean="0"/>
              <a:t> stipulate that:-</a:t>
            </a:r>
          </a:p>
          <a:p>
            <a:endParaRPr lang="en-GB" dirty="0" smtClean="0"/>
          </a:p>
          <a:p>
            <a:r>
              <a:rPr lang="en-GB" dirty="0" smtClean="0"/>
              <a:t>Duty to make provision</a:t>
            </a:r>
          </a:p>
          <a:p>
            <a:endParaRPr lang="en-GB" dirty="0" smtClean="0"/>
          </a:p>
          <a:p>
            <a:r>
              <a:rPr lang="en-GB" dirty="0" smtClean="0"/>
              <a:t>3.  In performing their duty under paragraph 6(1)(c) of Schedule 2 to the 1989 Act(3), a local authority must— </a:t>
            </a:r>
          </a:p>
          <a:p>
            <a:endParaRPr lang="en-GB" dirty="0" smtClean="0"/>
          </a:p>
          <a:p>
            <a:r>
              <a:rPr lang="en-GB" dirty="0" smtClean="0"/>
              <a:t>(a)</a:t>
            </a:r>
            <a:r>
              <a:rPr lang="en-GB" baseline="0" dirty="0" smtClean="0"/>
              <a:t> </a:t>
            </a:r>
            <a:r>
              <a:rPr lang="en-GB" dirty="0" smtClean="0"/>
              <a:t>have regard to the needs of those carers who would be unable to continue to provide care unless breaks from caring were given to them; and</a:t>
            </a:r>
          </a:p>
          <a:p>
            <a:endParaRPr lang="en-GB" dirty="0" smtClean="0"/>
          </a:p>
          <a:p>
            <a:endParaRPr lang="en-GB" dirty="0" smtClean="0"/>
          </a:p>
          <a:p>
            <a:r>
              <a:rPr lang="en-GB" dirty="0" smtClean="0"/>
              <a:t>(b)</a:t>
            </a:r>
            <a:r>
              <a:rPr lang="en-GB" baseline="0" dirty="0" smtClean="0"/>
              <a:t> </a:t>
            </a:r>
            <a:r>
              <a:rPr lang="en-GB" dirty="0" smtClean="0"/>
              <a:t>have regard to the needs of those carers who would be able to provide care for their disabled child more effectively if breaks from caring were given to them to allow them to—</a:t>
            </a:r>
          </a:p>
          <a:p>
            <a:endParaRPr lang="en-GB" dirty="0" smtClean="0"/>
          </a:p>
          <a:p>
            <a:endParaRPr lang="en-GB" dirty="0" smtClean="0"/>
          </a:p>
          <a:p>
            <a:r>
              <a:rPr lang="en-GB" dirty="0" smtClean="0"/>
              <a:t>(</a:t>
            </a:r>
            <a:r>
              <a:rPr lang="en-GB" dirty="0" err="1" smtClean="0"/>
              <a:t>i</a:t>
            </a:r>
            <a:r>
              <a:rPr lang="en-GB" dirty="0" smtClean="0"/>
              <a:t>)</a:t>
            </a:r>
            <a:r>
              <a:rPr lang="en-GB" baseline="0" dirty="0" smtClean="0"/>
              <a:t> </a:t>
            </a:r>
            <a:r>
              <a:rPr lang="en-GB" dirty="0" smtClean="0"/>
              <a:t>undertake education, training or any regular leisure activity,</a:t>
            </a:r>
          </a:p>
          <a:p>
            <a:endParaRPr lang="en-GB" dirty="0" smtClean="0"/>
          </a:p>
          <a:p>
            <a:endParaRPr lang="en-GB" dirty="0" smtClean="0"/>
          </a:p>
          <a:p>
            <a:r>
              <a:rPr lang="en-GB" dirty="0" smtClean="0"/>
              <a:t>(ii)</a:t>
            </a:r>
            <a:r>
              <a:rPr lang="en-GB" baseline="0" dirty="0" smtClean="0"/>
              <a:t> </a:t>
            </a:r>
            <a:r>
              <a:rPr lang="en-GB" dirty="0" smtClean="0"/>
              <a:t>meet the needs of other children in the family more effectively, or</a:t>
            </a:r>
          </a:p>
          <a:p>
            <a:endParaRPr lang="en-GB" dirty="0" smtClean="0"/>
          </a:p>
          <a:p>
            <a:endParaRPr lang="en-GB" dirty="0" smtClean="0"/>
          </a:p>
          <a:p>
            <a:r>
              <a:rPr lang="en-GB" dirty="0" smtClean="0"/>
              <a:t>(iii)</a:t>
            </a:r>
            <a:r>
              <a:rPr lang="en-GB" baseline="0" dirty="0" smtClean="0"/>
              <a:t> </a:t>
            </a:r>
            <a:r>
              <a:rPr lang="en-GB" dirty="0" smtClean="0"/>
              <a:t>carry out day to day tasks which they must perform in order to run their household.</a:t>
            </a:r>
          </a:p>
          <a:p>
            <a:endParaRPr lang="en-GB" dirty="0" smtClean="0"/>
          </a:p>
          <a:p>
            <a:endParaRPr lang="en-GB" dirty="0" smtClean="0"/>
          </a:p>
          <a:p>
            <a:r>
              <a:rPr lang="en-GB" dirty="0" smtClean="0"/>
              <a:t>Types of services which must be provided</a:t>
            </a:r>
          </a:p>
          <a:p>
            <a:endParaRPr lang="en-GB" dirty="0" smtClean="0"/>
          </a:p>
          <a:p>
            <a:r>
              <a:rPr lang="en-GB" dirty="0" smtClean="0"/>
              <a:t>4.—(1) In performing their duty under paragraph 6(1)(c) of Schedule 2 to the 1989 Act, a local authority must provide, so far as is reasonably practicable, a range of services which is sufficient to assist carers to continue to provide care or to do so more effectively. </a:t>
            </a:r>
          </a:p>
          <a:p>
            <a:r>
              <a:rPr lang="en-GB" dirty="0" smtClean="0"/>
              <a:t>(2) In particular, the local authority must provide, as appropriate, a range of— </a:t>
            </a:r>
          </a:p>
          <a:p>
            <a:endParaRPr lang="en-GB" dirty="0" smtClean="0"/>
          </a:p>
          <a:p>
            <a:r>
              <a:rPr lang="en-GB" dirty="0" smtClean="0"/>
              <a:t>(a)</a:t>
            </a:r>
            <a:r>
              <a:rPr lang="en-GB" baseline="0" dirty="0" smtClean="0"/>
              <a:t> </a:t>
            </a:r>
            <a:r>
              <a:rPr lang="en-GB" dirty="0" smtClean="0"/>
              <a:t>day-time care in the homes of disabled children or elsewhere,.</a:t>
            </a:r>
          </a:p>
          <a:p>
            <a:endParaRPr lang="en-GB" dirty="0" smtClean="0"/>
          </a:p>
          <a:p>
            <a:r>
              <a:rPr lang="en-GB" dirty="0" smtClean="0"/>
              <a:t>(b)</a:t>
            </a:r>
            <a:r>
              <a:rPr lang="en-GB" baseline="0" dirty="0" smtClean="0"/>
              <a:t> </a:t>
            </a:r>
            <a:r>
              <a:rPr lang="en-GB" dirty="0" smtClean="0"/>
              <a:t>overnight care in the homes of disabled children or elsewhere,.</a:t>
            </a:r>
          </a:p>
          <a:p>
            <a:endParaRPr lang="en-GB" dirty="0" smtClean="0"/>
          </a:p>
          <a:p>
            <a:r>
              <a:rPr lang="en-GB" dirty="0" smtClean="0"/>
              <a:t>(c)</a:t>
            </a:r>
            <a:r>
              <a:rPr lang="en-GB" baseline="0" dirty="0" smtClean="0"/>
              <a:t> </a:t>
            </a:r>
            <a:r>
              <a:rPr lang="en-GB" dirty="0" smtClean="0"/>
              <a:t>educational or leisure activities for disabled children outside their homes, and.</a:t>
            </a:r>
          </a:p>
          <a:p>
            <a:endParaRPr lang="en-GB" dirty="0" smtClean="0"/>
          </a:p>
          <a:p>
            <a:r>
              <a:rPr lang="en-GB" dirty="0" smtClean="0"/>
              <a:t>(d)</a:t>
            </a:r>
            <a:r>
              <a:rPr lang="en-GB" baseline="0" dirty="0" smtClean="0"/>
              <a:t> </a:t>
            </a:r>
            <a:r>
              <a:rPr lang="en-GB" dirty="0" smtClean="0"/>
              <a:t>services available to assist carers in the evenings, at weekends and during the school holidays.</a:t>
            </a:r>
          </a:p>
          <a:p>
            <a:endParaRPr lang="en-GB" dirty="0" smtClean="0"/>
          </a:p>
          <a:p>
            <a:endParaRPr lang="en-GB" dirty="0" smtClean="0"/>
          </a:p>
          <a:p>
            <a:r>
              <a:rPr lang="en-GB" dirty="0" smtClean="0"/>
              <a:t>Short breaks services statement</a:t>
            </a:r>
          </a:p>
          <a:p>
            <a:endParaRPr lang="en-GB" dirty="0" smtClean="0"/>
          </a:p>
          <a:p>
            <a:r>
              <a:rPr lang="en-GB" dirty="0" smtClean="0"/>
              <a:t>5.—(1) A local authority must, by 1st October 2011, prepare a statement for carers in their area (a “short breaks services statement”) setting out details of— </a:t>
            </a:r>
          </a:p>
          <a:p>
            <a:endParaRPr lang="en-GB" dirty="0" smtClean="0"/>
          </a:p>
          <a:p>
            <a:r>
              <a:rPr lang="en-GB" dirty="0" smtClean="0"/>
              <a:t>(a)</a:t>
            </a:r>
            <a:r>
              <a:rPr lang="en-GB" baseline="0" dirty="0" smtClean="0"/>
              <a:t> </a:t>
            </a:r>
            <a:r>
              <a:rPr lang="en-GB" dirty="0" smtClean="0"/>
              <a:t>the range of services provided in accordance with regulation 4,.</a:t>
            </a:r>
          </a:p>
          <a:p>
            <a:endParaRPr lang="en-GB" dirty="0" smtClean="0"/>
          </a:p>
          <a:p>
            <a:r>
              <a:rPr lang="en-GB" dirty="0" smtClean="0"/>
              <a:t>(b)</a:t>
            </a:r>
            <a:r>
              <a:rPr lang="en-GB" baseline="0" dirty="0" smtClean="0"/>
              <a:t> </a:t>
            </a:r>
            <a:r>
              <a:rPr lang="en-GB" dirty="0" smtClean="0"/>
              <a:t>any criteria by which eligibility for those services will be assessed, and.</a:t>
            </a:r>
          </a:p>
          <a:p>
            <a:endParaRPr lang="en-GB" dirty="0" smtClean="0"/>
          </a:p>
          <a:p>
            <a:r>
              <a:rPr lang="en-GB" dirty="0" smtClean="0"/>
              <a:t>(c)</a:t>
            </a:r>
            <a:r>
              <a:rPr lang="en-GB" baseline="0" dirty="0" smtClean="0"/>
              <a:t> </a:t>
            </a:r>
            <a:r>
              <a:rPr lang="en-GB" dirty="0" smtClean="0"/>
              <a:t>how the range of services is designed to meet the needs of carers in their area.</a:t>
            </a:r>
          </a:p>
          <a:p>
            <a:endParaRPr lang="en-GB" dirty="0" smtClean="0"/>
          </a:p>
          <a:p>
            <a:endParaRPr lang="en-GB" dirty="0" smtClean="0"/>
          </a:p>
          <a:p>
            <a:r>
              <a:rPr lang="en-GB" dirty="0" smtClean="0"/>
              <a:t>(2) The local authority must publish their short breaks services statement, including by placing a copy of the statement on their website. </a:t>
            </a:r>
          </a:p>
          <a:p>
            <a:r>
              <a:rPr lang="en-GB" dirty="0" smtClean="0"/>
              <a:t>(3) The local authority must keep their short breaks services statement under review and, where appropriate, revise the statement. </a:t>
            </a:r>
          </a:p>
          <a:p>
            <a:r>
              <a:rPr lang="en-GB" dirty="0" smtClean="0"/>
              <a:t>(4) In preparing and revising their statement, the local authority must have regard to the views of carers in their area. </a:t>
            </a:r>
          </a:p>
          <a:p>
            <a:endParaRPr lang="en-GB" dirty="0" smtClean="0"/>
          </a:p>
          <a:p>
            <a:endParaRPr lang="en-GB" dirty="0" smtClean="0"/>
          </a:p>
          <a:p>
            <a:r>
              <a:rPr lang="en-GB" dirty="0" smtClean="0"/>
              <a:t>The Chronically Sick and Disabled Persons Act 1970 does however make reference to transport in section 2(6)(d). As such the local authority will have a duty to meet the full cost of transport to activities such as short breaks if this is a ‘necessary’ service. </a:t>
            </a:r>
            <a:endParaRPr lang="en-GB" dirty="0"/>
          </a:p>
        </p:txBody>
      </p:sp>
    </p:spTree>
    <p:extLst>
      <p:ext uri="{BB962C8B-B14F-4D97-AF65-F5344CB8AC3E}">
        <p14:creationId xmlns:p14="http://schemas.microsoft.com/office/powerpoint/2010/main" val="2141922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The Duty to consult…</a:t>
            </a:r>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Steve Broach,</a:t>
            </a:r>
            <a:r>
              <a:rPr lang="en-GB" baseline="0" dirty="0" smtClean="0"/>
              <a:t> barrister at Doughty Street Chambers and specialising in cases involving disabled children and others who need care and support from public bodies wrote a paper called </a:t>
            </a:r>
            <a:r>
              <a:rPr lang="en-GB" dirty="0" smtClean="0"/>
              <a:t>Using the Law to Fight the Cuts to Disabled Children’s Services. The paper details what the duty consult looks like.</a:t>
            </a:r>
          </a:p>
          <a:p>
            <a:endParaRPr lang="en-GB" dirty="0" smtClean="0"/>
          </a:p>
          <a:p>
            <a:r>
              <a:rPr lang="en-GB" dirty="0" smtClean="0"/>
              <a:t>The</a:t>
            </a:r>
            <a:r>
              <a:rPr lang="en-GB" baseline="0" dirty="0" smtClean="0"/>
              <a:t> paper begins by explaining that the first and most important point to understand on consultation is that whether or not there is a duty to consult, once a public body decides to consult it has to do so properly.  In other words, whether consultation is a duty or a choice, once launched the standard and quality of the consultation has to be the same.</a:t>
            </a:r>
          </a:p>
          <a:p>
            <a:endParaRPr lang="en-GB" baseline="0" dirty="0" smtClean="0"/>
          </a:p>
          <a:p>
            <a:r>
              <a:rPr lang="en-GB" dirty="0" smtClean="0"/>
              <a:t>If changes to transport are proposed</a:t>
            </a:r>
            <a:r>
              <a:rPr lang="en-GB" baseline="0" dirty="0" smtClean="0"/>
              <a:t>, it is likely that a consultation will take place. It may be helpful to understand if LAs have to consult as this can be helpful in challenging decisions i.e. has due process been observed.  </a:t>
            </a:r>
          </a:p>
          <a:p>
            <a:endParaRPr lang="en-GB" dirty="0" smtClean="0"/>
          </a:p>
          <a:p>
            <a:r>
              <a:rPr lang="en-GB" dirty="0" smtClean="0"/>
              <a:t>Secondly, even if there is no specific duty to consult on a particular issue, parent’s forums</a:t>
            </a:r>
            <a:r>
              <a:rPr lang="en-GB" baseline="0" dirty="0" smtClean="0"/>
              <a:t> </a:t>
            </a:r>
            <a:r>
              <a:rPr lang="en-GB" dirty="0" smtClean="0"/>
              <a:t>and other local groups may well have a ‘legitimate expectation’ that there will be consultation about changes to services that affect their families. </a:t>
            </a:r>
          </a:p>
          <a:p>
            <a:endParaRPr lang="en-GB" dirty="0" smtClean="0"/>
          </a:p>
          <a:p>
            <a:r>
              <a:rPr lang="en-GB" dirty="0" smtClean="0"/>
              <a:t>If any local group becomes aware of a significant change to services which has taken place in their area without consultation they may wish to take legal advice as quickly as possible. </a:t>
            </a:r>
          </a:p>
          <a:p>
            <a:endParaRPr lang="en-GB" dirty="0" smtClean="0"/>
          </a:p>
          <a:p>
            <a:r>
              <a:rPr lang="en-GB" dirty="0" smtClean="0"/>
              <a:t>Once consultation is begun, the courts have specified that four things must be in place to make it lawful:-</a:t>
            </a:r>
          </a:p>
          <a:p>
            <a:r>
              <a:rPr lang="en-GB" dirty="0" smtClean="0"/>
              <a:t>1. Public bodies must consult in good time – so that responses to the consultation can still genuinely be taken into account before the final decision is made;</a:t>
            </a:r>
          </a:p>
          <a:p>
            <a:r>
              <a:rPr lang="en-GB" dirty="0" smtClean="0"/>
              <a:t>2. There must be enough information so that people responding to the consultation understand the proposals and can make an informed response;</a:t>
            </a:r>
          </a:p>
          <a:p>
            <a:r>
              <a:rPr lang="en-GB" dirty="0" smtClean="0"/>
              <a:t>3. There must be enough time for responses. Whether ‘enough’ time has been given will be judged by the court (if the consultation is challenged) on the facts of the individual case. However a very short consultation over a school holiday period is unlikely to be ‘enough’</a:t>
            </a:r>
          </a:p>
          <a:p>
            <a:r>
              <a:rPr lang="en-GB" dirty="0" smtClean="0"/>
              <a:t>time;</a:t>
            </a:r>
          </a:p>
          <a:p>
            <a:r>
              <a:rPr lang="en-GB" dirty="0" smtClean="0"/>
              <a:t>4. There must be genuine consideration of the responses – not just ‘lip service’ paid to them. If a particular consultation does not match up to these requirements, any family potentially affected by the proposed changes can bring an application for judicial review in the High Court to challenge the consultation. If the court agrees that the consultation is unlawful then the court will ‘quash’ the consultation and in effect make the public body start again – and do it properly the next time. Doing it properly may involve considering whether other potentially less detrimental alternatives are available – for example, increasing council tax for everyone rather than removing services from vulnerable groups.</a:t>
            </a:r>
          </a:p>
          <a:p>
            <a:endParaRPr lang="en-GB" dirty="0"/>
          </a:p>
        </p:txBody>
      </p:sp>
    </p:spTree>
    <p:extLst>
      <p:ext uri="{BB962C8B-B14F-4D97-AF65-F5344CB8AC3E}">
        <p14:creationId xmlns:p14="http://schemas.microsoft.com/office/powerpoint/2010/main" val="414000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slide</a:t>
            </a:r>
            <a:endParaRPr lang="en-GB" dirty="0"/>
          </a:p>
        </p:txBody>
      </p:sp>
    </p:spTree>
    <p:extLst>
      <p:ext uri="{BB962C8B-B14F-4D97-AF65-F5344CB8AC3E}">
        <p14:creationId xmlns:p14="http://schemas.microsoft.com/office/powerpoint/2010/main" val="243843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Local authorities set their own school transport policies. These policies must comply with the law.</a:t>
            </a:r>
          </a:p>
          <a:p>
            <a:endParaRPr lang="en-GB" dirty="0" smtClean="0"/>
          </a:p>
          <a:p>
            <a:r>
              <a:rPr lang="en-GB" dirty="0" smtClean="0"/>
              <a:t>Research Contact carried out as part of their school transport inquiry has shown that a number of policies do not comply with the law. Contact</a:t>
            </a:r>
            <a:r>
              <a:rPr lang="en-GB" baseline="0" dirty="0" smtClean="0"/>
              <a:t> is</a:t>
            </a:r>
            <a:r>
              <a:rPr lang="en-GB" dirty="0" smtClean="0"/>
              <a:t> also aware of parent groups who have successfully challenged potentially unlawful policies when they have been put out for consultation.</a:t>
            </a:r>
          </a:p>
          <a:p>
            <a:endParaRPr lang="en-GB" dirty="0" smtClean="0"/>
          </a:p>
          <a:p>
            <a:r>
              <a:rPr lang="en-GB" dirty="0" smtClean="0"/>
              <a:t>Local authorities in England must publish policies for the following age groups:-</a:t>
            </a:r>
          </a:p>
          <a:p>
            <a:endParaRPr lang="en-GB" dirty="0" smtClean="0"/>
          </a:p>
          <a:p>
            <a:r>
              <a:rPr lang="en-GB" b="1" dirty="0" smtClean="0"/>
              <a:t>Children of statutory school age</a:t>
            </a:r>
          </a:p>
          <a:p>
            <a:r>
              <a:rPr lang="en-GB" dirty="0" smtClean="0"/>
              <a:t>This transport policy must be published under the Education (School Information) Regulations 2002 (as amended). It must form part of the composite prospectus, a document the local authority publishes annually to show admission arrangements for state funded schools in the area. The composite prospectus must be published by 12</a:t>
            </a:r>
            <a:r>
              <a:rPr lang="en-GB" baseline="30000" dirty="0" smtClean="0"/>
              <a:t>th</a:t>
            </a:r>
            <a:r>
              <a:rPr lang="en-GB" dirty="0" smtClean="0"/>
              <a:t> September the year before admission.</a:t>
            </a:r>
          </a:p>
          <a:p>
            <a:endParaRPr lang="en-GB" dirty="0" smtClean="0"/>
          </a:p>
          <a:p>
            <a:r>
              <a:rPr lang="en-GB" dirty="0" smtClean="0"/>
              <a:t>Statutory guidance (Home to  School Travel and Transport Guidance) states that the information in the policy should:</a:t>
            </a:r>
          </a:p>
          <a:p>
            <a:r>
              <a:rPr lang="en-GB" dirty="0" smtClean="0"/>
              <a:t>•Be clear and easy to understand.</a:t>
            </a:r>
          </a:p>
          <a:p>
            <a:r>
              <a:rPr lang="en-GB" dirty="0" smtClean="0"/>
              <a:t>•Give full information on travel and transport arrangements.</a:t>
            </a:r>
          </a:p>
          <a:p>
            <a:r>
              <a:rPr lang="en-GB" dirty="0" smtClean="0"/>
              <a:t>•Explain both statutory transport provision and that provided on a discretionary basis.</a:t>
            </a:r>
          </a:p>
          <a:p>
            <a:r>
              <a:rPr lang="en-GB" dirty="0" smtClean="0"/>
              <a:t>•Set out the appeal process.</a:t>
            </a:r>
          </a:p>
          <a:p>
            <a:endParaRPr lang="en-GB" dirty="0" smtClean="0"/>
          </a:p>
          <a:p>
            <a:r>
              <a:rPr lang="en-GB" dirty="0" smtClean="0"/>
              <a:t>The law does not say how or when the local authority should consult on transport policies for this age group. Statutory guidance recommends that local authorities should consult widely on any changes with all interested parties for at least 28 days during term time.</a:t>
            </a:r>
          </a:p>
          <a:p>
            <a:endParaRPr lang="en-GB" dirty="0" smtClean="0"/>
          </a:p>
          <a:p>
            <a:r>
              <a:rPr lang="en-GB" b="1" dirty="0" smtClean="0"/>
              <a:t>Young people of sixth form age (16-18).</a:t>
            </a:r>
            <a:endParaRPr lang="en-GB" dirty="0" smtClean="0"/>
          </a:p>
          <a:p>
            <a:r>
              <a:rPr lang="en-GB" dirty="0" smtClean="0"/>
              <a:t>Under section 509AA of the 1996 Education Act, the local authority must publish a transport policy statement for 16-18 year olds. This must be published by 31</a:t>
            </a:r>
            <a:r>
              <a:rPr lang="en-GB" baseline="30000" dirty="0" smtClean="0"/>
              <a:t>st</a:t>
            </a:r>
            <a:r>
              <a:rPr lang="en-GB" dirty="0" smtClean="0"/>
              <a:t> May to take effect the next academic year, i.e. from September.</a:t>
            </a:r>
          </a:p>
          <a:p>
            <a:endParaRPr lang="en-GB" dirty="0" smtClean="0"/>
          </a:p>
          <a:p>
            <a:r>
              <a:rPr lang="en-GB" dirty="0" smtClean="0"/>
              <a:t>Local authorities must have regard to statutory guidance ( Post-16 transport to education and training) when drawing up the policy for this age group. There are legal requirements for who must be involved in the consultation, including young people and their parents.</a:t>
            </a:r>
          </a:p>
          <a:p>
            <a:endParaRPr lang="en-GB" dirty="0" smtClean="0"/>
          </a:p>
          <a:p>
            <a:r>
              <a:rPr lang="en-GB" b="1" dirty="0" smtClean="0"/>
              <a:t>Relevant young adults (18-24 year olds with an Education, Health and Care (EHC) plan)</a:t>
            </a:r>
            <a:endParaRPr lang="en-GB" dirty="0" smtClean="0"/>
          </a:p>
          <a:p>
            <a:r>
              <a:rPr lang="en-GB" dirty="0" smtClean="0"/>
              <a:t>Under section 508G of the 1996 Education Act, the local authority must publish a transport policy statement for relevant young adults who are entitled to transport under the adult transport duty. 'Relevant young adults' are defined as those under 25 with an EHC plan (although the guidance still uses the old terminology, 'subject to learning difficulty assessment'). </a:t>
            </a:r>
          </a:p>
          <a:p>
            <a:endParaRPr lang="en-GB" dirty="0" smtClean="0"/>
          </a:p>
          <a:p>
            <a:r>
              <a:rPr lang="en-GB" dirty="0" smtClean="0"/>
              <a:t>The policy must be published by 31</a:t>
            </a:r>
            <a:r>
              <a:rPr lang="en-GB" baseline="30000" dirty="0" smtClean="0"/>
              <a:t>st</a:t>
            </a:r>
            <a:r>
              <a:rPr lang="en-GB" dirty="0" smtClean="0"/>
              <a:t> May to take effect the next academic year, i.e. from September. There are legal requirements for who must be involved in the consultation, including relevant young adults and their parents.</a:t>
            </a:r>
          </a:p>
          <a:p>
            <a:endParaRPr lang="en-GB" dirty="0" smtClean="0"/>
          </a:p>
          <a:p>
            <a:r>
              <a:rPr lang="en-GB" dirty="0" smtClean="0"/>
              <a:t>Many local authorities consult on all age groups as part of the same consultation.</a:t>
            </a:r>
          </a:p>
          <a:p>
            <a:endParaRPr lang="en-GB" dirty="0" smtClean="0"/>
          </a:p>
          <a:p>
            <a:r>
              <a:rPr lang="en-GB" dirty="0" smtClean="0"/>
              <a:t>Local authorities must publish details of school transport for children and young people with special educational needs and disabilities (SEND) in their local offer. This is set out in the Special Educational Needs and Disability Regulations 2014.</a:t>
            </a:r>
          </a:p>
          <a:p>
            <a:endParaRPr lang="en-GB" dirty="0" smtClean="0"/>
          </a:p>
          <a:p>
            <a:r>
              <a:rPr lang="en-GB" b="1" dirty="0" smtClean="0"/>
              <a:t>Consultations</a:t>
            </a:r>
            <a:endParaRPr lang="en-GB" dirty="0" smtClean="0"/>
          </a:p>
          <a:p>
            <a:r>
              <a:rPr lang="en-GB" dirty="0" smtClean="0"/>
              <a:t>A formal consultation is when a public body, such as a local authority, seeks the views of stakeholders on a new policy, a proposed change to eligibility criteria or other policy changes.</a:t>
            </a:r>
          </a:p>
          <a:p>
            <a:endParaRPr lang="en-GB" dirty="0" smtClean="0"/>
          </a:p>
          <a:p>
            <a:r>
              <a:rPr lang="en-GB" dirty="0" smtClean="0"/>
              <a:t>Case law has established the general principles of consultation. Consultation must be proportionate and fair. In particular:</a:t>
            </a:r>
          </a:p>
          <a:p>
            <a:r>
              <a:rPr lang="en-GB" dirty="0" smtClean="0"/>
              <a:t>•Consultation should happen when proposals are still being developed.  It should be possible to change proposals in light of the consultation.</a:t>
            </a:r>
          </a:p>
          <a:p>
            <a:r>
              <a:rPr lang="en-GB" dirty="0" smtClean="0"/>
              <a:t>•Stakeholders must be given enough reasons for the proposals to allow them to make an informed response. Consultees should be provided not only with information about proposals such as a draft scheme or policy, but also with an outline of the realistic alternatives, and an indication of the main reasons for the authority’s adoption of its preferred option.</a:t>
            </a:r>
          </a:p>
          <a:p>
            <a:r>
              <a:rPr lang="en-GB" dirty="0" smtClean="0"/>
              <a:t>•Stakeholders must have adequate time to consider and respond to the proposals.</a:t>
            </a:r>
          </a:p>
          <a:p>
            <a:r>
              <a:rPr lang="en-GB" dirty="0" smtClean="0"/>
              <a:t>•The outcome of the consultation should be taken into account.</a:t>
            </a:r>
          </a:p>
          <a:p>
            <a:endParaRPr lang="en-GB" dirty="0" smtClean="0"/>
          </a:p>
          <a:p>
            <a:r>
              <a:rPr lang="en-GB" dirty="0" smtClean="0"/>
              <a:t>It may be possible to mount a legal challenge via judicial review if a consultation has not been carried out fairly.</a:t>
            </a:r>
          </a:p>
          <a:p>
            <a:endParaRPr lang="en-GB" dirty="0" smtClean="0"/>
          </a:p>
          <a:p>
            <a:r>
              <a:rPr lang="en-GB" dirty="0" smtClean="0"/>
              <a:t>If a person is likely to lose something or be worse off, then they should be specifically identified and consulted. In Haringey all those affected were written to and the letters were hand delivered. This is considered to be sound practice.</a:t>
            </a:r>
            <a:r>
              <a:rPr lang="en-GB" baseline="0" dirty="0" smtClean="0"/>
              <a:t> </a:t>
            </a:r>
            <a:endParaRPr lang="en-GB" dirty="0" smtClean="0"/>
          </a:p>
          <a:p>
            <a:r>
              <a:rPr lang="en-GB" b="1" dirty="0" smtClean="0"/>
              <a:t>Some common reasons to challenge a local school transport policy:-</a:t>
            </a:r>
          </a:p>
          <a:p>
            <a:endParaRPr lang="en-GB" dirty="0" smtClean="0"/>
          </a:p>
          <a:p>
            <a:r>
              <a:rPr lang="en-GB" dirty="0" smtClean="0"/>
              <a:t>Contact identified some issues in proposed and actual school transport policies. These issues are potentially, and in some cases actually, unlawful and could be reason to challenge the policy.</a:t>
            </a:r>
          </a:p>
          <a:p>
            <a:endParaRPr lang="en-GB" dirty="0" smtClean="0"/>
          </a:p>
          <a:p>
            <a:r>
              <a:rPr lang="en-GB" b="1" dirty="0" smtClean="0"/>
              <a:t>Inadequate consultation</a:t>
            </a:r>
            <a:endParaRPr lang="en-GB" dirty="0" smtClean="0"/>
          </a:p>
          <a:p>
            <a:r>
              <a:rPr lang="en-GB" dirty="0" smtClean="0"/>
              <a:t>For example, if stakeholders are not made aware of changes, don't have enough time to respond, or if responses are limited to an online questionnaire.</a:t>
            </a:r>
          </a:p>
          <a:p>
            <a:endParaRPr lang="en-GB" dirty="0" smtClean="0"/>
          </a:p>
          <a:p>
            <a:r>
              <a:rPr lang="en-GB" b="1" dirty="0" smtClean="0"/>
              <a:t>Inadequate policy</a:t>
            </a:r>
            <a:endParaRPr lang="en-GB" dirty="0" smtClean="0"/>
          </a:p>
          <a:p>
            <a:r>
              <a:rPr lang="en-GB" dirty="0" smtClean="0"/>
              <a:t>When a transport policy does not comply with the recommendations set out in statutory guidance. Common issues are:-</a:t>
            </a:r>
          </a:p>
          <a:p>
            <a:r>
              <a:rPr lang="en-GB" dirty="0" smtClean="0"/>
              <a:t>•The policy is difficult to understand for the average parent.</a:t>
            </a:r>
          </a:p>
          <a:p>
            <a:r>
              <a:rPr lang="en-GB" dirty="0" smtClean="0"/>
              <a:t>•The policy does not include all eligibility criteria e.g. children with SEND or mobility difficulties.</a:t>
            </a:r>
          </a:p>
          <a:p>
            <a:r>
              <a:rPr lang="en-GB" dirty="0" smtClean="0"/>
              <a:t>•There is limited information on how to apply or appeal.</a:t>
            </a:r>
          </a:p>
          <a:p>
            <a:endParaRPr lang="en-GB" dirty="0" smtClean="0"/>
          </a:p>
          <a:p>
            <a:r>
              <a:rPr lang="en-GB" b="1" dirty="0" smtClean="0"/>
              <a:t>Blanket policies that restrict eligibility</a:t>
            </a:r>
            <a:endParaRPr lang="en-GB" dirty="0" smtClean="0"/>
          </a:p>
          <a:p>
            <a:r>
              <a:rPr lang="en-GB" dirty="0" smtClean="0"/>
              <a:t>Some local authorities have blanket policies that limit eligibility to children with SEND who:-</a:t>
            </a:r>
          </a:p>
          <a:p>
            <a:r>
              <a:rPr lang="en-GB" dirty="0" smtClean="0"/>
              <a:t>•Live outside the statutory walking distance.</a:t>
            </a:r>
          </a:p>
          <a:p>
            <a:r>
              <a:rPr lang="en-GB" dirty="0" smtClean="0"/>
              <a:t>•Have an EHC plan (or one that specifies transport arrangements).</a:t>
            </a:r>
          </a:p>
          <a:p>
            <a:r>
              <a:rPr lang="en-GB" dirty="0" smtClean="0"/>
              <a:t>•Attend out of authority schools.</a:t>
            </a:r>
          </a:p>
          <a:p>
            <a:r>
              <a:rPr lang="en-GB" dirty="0" smtClean="0"/>
              <a:t>•Attend special schools.</a:t>
            </a:r>
          </a:p>
          <a:p>
            <a:r>
              <a:rPr lang="en-GB" dirty="0" smtClean="0"/>
              <a:t>•Have physical/ medical difficulties only.</a:t>
            </a:r>
          </a:p>
          <a:p>
            <a:endParaRPr lang="en-GB" dirty="0" smtClean="0"/>
          </a:p>
          <a:p>
            <a:r>
              <a:rPr lang="en-GB" dirty="0" smtClean="0"/>
              <a:t>Policies like these are not lawful. However,</a:t>
            </a:r>
            <a:r>
              <a:rPr lang="en-GB" baseline="0" dirty="0" smtClean="0"/>
              <a:t> l</a:t>
            </a:r>
            <a:r>
              <a:rPr lang="en-GB" dirty="0" smtClean="0"/>
              <a:t>ocal authorities are only obliged to provide transport to the nearest suitable school and can refuse transport if parents choose a school further away. To be considered "suitable", a school must be right for the child's age, ability and aptitude, as well as being able to meet their SEN. The policy should explain this. </a:t>
            </a:r>
          </a:p>
          <a:p>
            <a:endParaRPr lang="en-GB" dirty="0" smtClean="0"/>
          </a:p>
          <a:p>
            <a:r>
              <a:rPr lang="en-GB" b="1" dirty="0" smtClean="0"/>
              <a:t>Requiring parents to arrange transport</a:t>
            </a:r>
            <a:endParaRPr lang="en-GB" dirty="0" smtClean="0"/>
          </a:p>
          <a:p>
            <a:r>
              <a:rPr lang="en-GB" dirty="0" smtClean="0"/>
              <a:t>This includes:-</a:t>
            </a:r>
          </a:p>
          <a:p>
            <a:r>
              <a:rPr lang="en-GB" dirty="0" smtClean="0"/>
              <a:t>•Forcing parents to accept  a mileage allowance or individual travel budget.</a:t>
            </a:r>
          </a:p>
          <a:p>
            <a:r>
              <a:rPr lang="en-GB" dirty="0" smtClean="0"/>
              <a:t>•Expecting families with a Motability car to drive their children to school.</a:t>
            </a:r>
          </a:p>
          <a:p>
            <a:r>
              <a:rPr lang="en-GB" dirty="0" smtClean="0"/>
              <a:t>•Expecting families to use a higher rate mobility component payment to pay for school transport.</a:t>
            </a:r>
          </a:p>
          <a:p>
            <a:endParaRPr lang="en-GB" dirty="0" smtClean="0"/>
          </a:p>
          <a:p>
            <a:r>
              <a:rPr lang="en-GB" dirty="0" smtClean="0"/>
              <a:t>This is unlawful. The local authority must provide travel arrangements for eligible children. Mileage allowances or use of the parental car can only be with the parent's consent (Education Act 1996 - section 508B (4)(b)).</a:t>
            </a:r>
          </a:p>
          <a:p>
            <a:endParaRPr lang="en-GB" dirty="0" smtClean="0"/>
          </a:p>
          <a:p>
            <a:r>
              <a:rPr lang="en-GB" dirty="0" smtClean="0"/>
              <a:t>Further information about equality issues including under 5s, travel training, no door to door travel arrangements, and charging for travel for post 16s is on Contact’s website, we will display the link to this</a:t>
            </a:r>
            <a:r>
              <a:rPr lang="en-GB" baseline="0" dirty="0" smtClean="0"/>
              <a:t> on the next slide.</a:t>
            </a: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267552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more information about challenging</a:t>
            </a:r>
            <a:r>
              <a:rPr lang="en-GB" baseline="0" dirty="0" smtClean="0"/>
              <a:t> school transport policies, visit Contact’s website via this link.</a:t>
            </a:r>
            <a:endParaRPr lang="en-GB" dirty="0"/>
          </a:p>
        </p:txBody>
      </p:sp>
    </p:spTree>
    <p:extLst>
      <p:ext uri="{BB962C8B-B14F-4D97-AF65-F5344CB8AC3E}">
        <p14:creationId xmlns:p14="http://schemas.microsoft.com/office/powerpoint/2010/main" val="3234915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things you can do to have your say on school transport policies in your area.</a:t>
            </a:r>
          </a:p>
          <a:p>
            <a:endParaRPr lang="en-GB" dirty="0" smtClean="0"/>
          </a:p>
          <a:p>
            <a:r>
              <a:rPr lang="en-GB" dirty="0" smtClean="0"/>
              <a:t>•Check the Local Offer section of your local authority website for proposed changes to transport policies.</a:t>
            </a:r>
          </a:p>
          <a:p>
            <a:r>
              <a:rPr lang="en-GB" dirty="0" smtClean="0"/>
              <a:t>•Respond to consultations when the opportunity arises.</a:t>
            </a:r>
          </a:p>
          <a:p>
            <a:r>
              <a:rPr lang="en-GB" dirty="0" smtClean="0"/>
              <a:t>•If you think there is something wrong with an existing transport policy, make a formal complaint to your local authority.   </a:t>
            </a:r>
          </a:p>
          <a:p>
            <a:r>
              <a:rPr lang="en-GB" dirty="0" smtClean="0"/>
              <a:t>•Contact the education team on Contact’s helpline for further advice if you need to.</a:t>
            </a:r>
          </a:p>
          <a:p>
            <a:endParaRPr lang="en-GB" dirty="0" smtClean="0"/>
          </a:p>
          <a:p>
            <a:r>
              <a:rPr lang="en-GB" dirty="0" smtClean="0"/>
              <a:t>We will talk more later about how to engage positively with your local</a:t>
            </a:r>
            <a:r>
              <a:rPr lang="en-GB" baseline="0" dirty="0" smtClean="0"/>
              <a:t> authority.</a:t>
            </a:r>
            <a:endParaRPr lang="en-GB" dirty="0" smtClean="0"/>
          </a:p>
          <a:p>
            <a:endParaRPr lang="en-GB" dirty="0" smtClean="0"/>
          </a:p>
        </p:txBody>
      </p:sp>
    </p:spTree>
    <p:extLst>
      <p:ext uri="{BB962C8B-B14F-4D97-AF65-F5344CB8AC3E}">
        <p14:creationId xmlns:p14="http://schemas.microsoft.com/office/powerpoint/2010/main" val="2273405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 about</a:t>
            </a:r>
            <a:r>
              <a:rPr lang="en-GB" baseline="0" dirty="0" smtClean="0"/>
              <a:t> transport legislation, eligibility etc. can be found online. </a:t>
            </a:r>
            <a:r>
              <a:rPr lang="en-GB" b="1" dirty="0" smtClean="0"/>
              <a:t>Read slide</a:t>
            </a:r>
          </a:p>
        </p:txBody>
      </p:sp>
    </p:spTree>
    <p:extLst>
      <p:ext uri="{BB962C8B-B14F-4D97-AF65-F5344CB8AC3E}">
        <p14:creationId xmlns:p14="http://schemas.microsoft.com/office/powerpoint/2010/main" val="2292680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STC has surveyed local authorities since the 1980s to monitor school transport provision.  The 2016 survey exposed wide differences in school transport availability across the UK and raised concern about substantial cuts been made to provision in England.   </a:t>
            </a:r>
          </a:p>
          <a:p>
            <a:endParaRPr lang="en-GB" dirty="0" smtClean="0"/>
          </a:p>
          <a:p>
            <a:r>
              <a:rPr lang="en-GB" dirty="0" smtClean="0"/>
              <a:t>This year’s survey shows that children in England continue to bear the brunt of severe transport cuts. STC’s report identifies</a:t>
            </a:r>
            <a:r>
              <a:rPr lang="en-GB" baseline="0" dirty="0" smtClean="0"/>
              <a:t> that to manage budgets, LAs are cutting discretionary mainstream and post 16 transport, raising charges and tightening entitlement criteria – meaning what is provided is now usually only the statutory minimum and for those with severe/complex special needs. Their report goes on to say that funding remains authorities’ main concern, but the rise in school population and shortages of places are having an impact on transport. </a:t>
            </a:r>
            <a:endParaRPr lang="en-GB" dirty="0"/>
          </a:p>
        </p:txBody>
      </p:sp>
    </p:spTree>
    <p:extLst>
      <p:ext uri="{BB962C8B-B14F-4D97-AF65-F5344CB8AC3E}">
        <p14:creationId xmlns:p14="http://schemas.microsoft.com/office/powerpoint/2010/main" val="2048864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STC has calculated that for pupils with special needs, the average cost of transport is £4,881 per year – equivalent to £26 per day. </a:t>
            </a:r>
          </a:p>
          <a:p>
            <a:endParaRPr lang="en-GB" dirty="0" smtClean="0"/>
          </a:p>
          <a:p>
            <a:r>
              <a:rPr lang="en-GB" dirty="0" smtClean="0"/>
              <a:t>Authorities can charge pupils who receive transport on a discretionary basis e.g. over 16.  They are increasingly applying and increasing charges to those over 16 years of age (with and without special needs).  17 authorities responding</a:t>
            </a:r>
            <a:r>
              <a:rPr lang="en-GB" baseline="0" dirty="0" smtClean="0"/>
              <a:t> to the survey</a:t>
            </a:r>
            <a:r>
              <a:rPr lang="en-GB" dirty="0" smtClean="0"/>
              <a:t> (32%) said they continued to provide some free post 16 transport, the majority now charge or make no post 16 transport provision. Charges currently range from £168 p.a. to £900 p.a.</a:t>
            </a:r>
            <a:endParaRPr lang="en-GB" dirty="0"/>
          </a:p>
        </p:txBody>
      </p:sp>
    </p:spTree>
    <p:extLst>
      <p:ext uri="{BB962C8B-B14F-4D97-AF65-F5344CB8AC3E}">
        <p14:creationId xmlns:p14="http://schemas.microsoft.com/office/powerpoint/2010/main" val="4144333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Authorities also reported undertaking other measures to manage costs and improve efficiency.  The most frequently cited measures being </a:t>
            </a:r>
            <a:r>
              <a:rPr lang="en-GB" dirty="0" err="1" smtClean="0"/>
              <a:t>replanning</a:t>
            </a:r>
            <a:r>
              <a:rPr lang="en-GB" dirty="0" smtClean="0"/>
              <a:t> and retendering of networks and changes to procurement systems, and the promotion of independent travel.  Several authorities also said they had promoted the use of personal travel budgets in lieu of providing transport. </a:t>
            </a:r>
          </a:p>
          <a:p>
            <a:endParaRPr lang="en-GB" dirty="0" smtClean="0"/>
          </a:p>
          <a:p>
            <a:r>
              <a:rPr lang="en-GB" dirty="0" smtClean="0"/>
              <a:t>Authorities also made various suggestions as to what would improve the situation, with some arguing that the law urgently required review because funding was short.  STC’s report suggests</a:t>
            </a:r>
            <a:r>
              <a:rPr lang="en-GB" baseline="0" dirty="0" smtClean="0"/>
              <a:t> that c</a:t>
            </a:r>
            <a:r>
              <a:rPr lang="en-GB" dirty="0" smtClean="0"/>
              <a:t>onversely, it could be argued that this key service for young people requires additional investment, rather than cutting the service to suit the budget. </a:t>
            </a:r>
            <a:endParaRPr lang="en-GB" dirty="0"/>
          </a:p>
        </p:txBody>
      </p:sp>
    </p:spTree>
    <p:extLst>
      <p:ext uri="{BB962C8B-B14F-4D97-AF65-F5344CB8AC3E}">
        <p14:creationId xmlns:p14="http://schemas.microsoft.com/office/powerpoint/2010/main" val="2111553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slide</a:t>
            </a:r>
            <a:endParaRPr lang="en-GB" dirty="0"/>
          </a:p>
        </p:txBody>
      </p:sp>
    </p:spTree>
    <p:extLst>
      <p:ext uri="{BB962C8B-B14F-4D97-AF65-F5344CB8AC3E}">
        <p14:creationId xmlns:p14="http://schemas.microsoft.com/office/powerpoint/2010/main" val="3528493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 year, Contact’s School Transport Inquiry secured a major campaign win. The Secretary of State for Education announced plans to review school transport statutory guidance to make sure all local authorities are providing school travel for eligible disabled children.</a:t>
            </a:r>
          </a:p>
          <a:p>
            <a:endParaRPr lang="en-GB" dirty="0" smtClean="0"/>
          </a:p>
          <a:p>
            <a:r>
              <a:rPr lang="en-GB" dirty="0" smtClean="0"/>
              <a:t>The decision has been made as a result of findings from Contact's School Transport Inquiry.</a:t>
            </a:r>
          </a:p>
          <a:p>
            <a:endParaRPr lang="en-GB" dirty="0" smtClean="0"/>
          </a:p>
          <a:p>
            <a:r>
              <a:rPr lang="en-GB" dirty="0" smtClean="0"/>
              <a:t>The School</a:t>
            </a:r>
            <a:r>
              <a:rPr lang="en-GB" baseline="0" dirty="0" smtClean="0"/>
              <a:t> Transport Inquiry report brings together evidence from more than 2,500 parents. Contact discovered that:-</a:t>
            </a:r>
          </a:p>
          <a:p>
            <a:r>
              <a:rPr lang="en-GB" baseline="0" dirty="0" smtClean="0"/>
              <a:t>•48% and mostly mums said that school travel arrangements for their disabled child meant that they can't work or have had to decrease working hours.</a:t>
            </a:r>
          </a:p>
          <a:p>
            <a:r>
              <a:rPr lang="en-GB" baseline="0" dirty="0" smtClean="0"/>
              <a:t>•23% said their child's journey to school is stressful which makes it harder for their child to learn.</a:t>
            </a:r>
          </a:p>
          <a:p>
            <a:r>
              <a:rPr lang="en-GB" baseline="0" dirty="0" smtClean="0"/>
              <a:t>•51% of local school transport policies in England include unlawful statements</a:t>
            </a:r>
          </a:p>
          <a:p>
            <a:endParaRPr lang="en-GB" dirty="0" smtClean="0"/>
          </a:p>
          <a:p>
            <a:r>
              <a:rPr lang="en-GB" dirty="0" smtClean="0"/>
              <a:t>These findings were informed by evidence received from the Contact helpline, responses from more the 2500 parent carers to an online survey with submissions made by the NNPCF, local parent carer forums, and other key stakeholders including the University of Leeds and transport providers.</a:t>
            </a:r>
          </a:p>
          <a:p>
            <a:r>
              <a:rPr lang="en-GB" dirty="0" smtClean="0"/>
              <a:t> </a:t>
            </a:r>
          </a:p>
          <a:p>
            <a:r>
              <a:rPr lang="en-GB" dirty="0" smtClean="0"/>
              <a:t>As a result the Secretary of State for Education committed to revise the statutory guidance on home to school transport for children of compulsory school age in response to Contact’s Inquiry into school transport for disabled children. </a:t>
            </a:r>
          </a:p>
          <a:p>
            <a:endParaRPr lang="en-GB" dirty="0" smtClean="0"/>
          </a:p>
          <a:p>
            <a:endParaRPr lang="en-GB" dirty="0"/>
          </a:p>
        </p:txBody>
      </p:sp>
    </p:spTree>
    <p:extLst>
      <p:ext uri="{BB962C8B-B14F-4D97-AF65-F5344CB8AC3E}">
        <p14:creationId xmlns:p14="http://schemas.microsoft.com/office/powerpoint/2010/main" val="1733103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find our more about Contact’s School Transport Inquiry, the link on this slide will take you to Contact’s website where you will find more information including what the Inquiry found, the full report, what Contact wants to achieve, what Contact is doing, as well as further information, help and advice if you have been refused school transport or want to find out about your rights to school transport. </a:t>
            </a:r>
          </a:p>
          <a:p>
            <a:endParaRPr lang="en-GB" dirty="0"/>
          </a:p>
        </p:txBody>
      </p:sp>
    </p:spTree>
    <p:extLst>
      <p:ext uri="{BB962C8B-B14F-4D97-AF65-F5344CB8AC3E}">
        <p14:creationId xmlns:p14="http://schemas.microsoft.com/office/powerpoint/2010/main" val="386063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slide</a:t>
            </a:r>
            <a:endParaRPr lang="en-GB" dirty="0"/>
          </a:p>
        </p:txBody>
      </p:sp>
    </p:spTree>
    <p:extLst>
      <p:ext uri="{BB962C8B-B14F-4D97-AF65-F5344CB8AC3E}">
        <p14:creationId xmlns:p14="http://schemas.microsoft.com/office/powerpoint/2010/main" val="2902900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Increasing pressures</a:t>
            </a:r>
            <a:r>
              <a:rPr lang="en-GB" baseline="0" dirty="0" smtClean="0"/>
              <a:t> on budgets are encouraging LAs to think creatively about ways to provide transport </a:t>
            </a:r>
          </a:p>
          <a:p>
            <a:endParaRPr lang="en-GB" baseline="0" dirty="0" smtClean="0"/>
          </a:p>
          <a:p>
            <a:r>
              <a:rPr lang="en-GB" baseline="0" dirty="0" smtClean="0"/>
              <a:t>We are aware of some creative approaches to delivering transport in some areas around the country including:-</a:t>
            </a:r>
          </a:p>
          <a:p>
            <a:r>
              <a:rPr lang="en-GB" baseline="0" dirty="0" smtClean="0"/>
              <a:t>Travel Training</a:t>
            </a:r>
          </a:p>
          <a:p>
            <a:r>
              <a:rPr lang="en-GB" baseline="0" dirty="0" smtClean="0"/>
              <a:t>Free Bus Passes</a:t>
            </a:r>
          </a:p>
          <a:p>
            <a:r>
              <a:rPr lang="en-GB" baseline="0" dirty="0" smtClean="0"/>
              <a:t>Personal Budgets – to pay petrol and mileage</a:t>
            </a:r>
          </a:p>
          <a:p>
            <a:r>
              <a:rPr lang="en-GB" baseline="0" dirty="0" smtClean="0"/>
              <a:t>School Run Transport – schools own/lease a fleet of minibuses and run their own transport often using their own TAs as PAs </a:t>
            </a:r>
          </a:p>
          <a:p>
            <a:r>
              <a:rPr lang="en-GB" baseline="0" dirty="0" smtClean="0"/>
              <a:t>Central Pick Up Points – children collected from centralised locations to reduce travel time and cost</a:t>
            </a:r>
          </a:p>
          <a:p>
            <a:r>
              <a:rPr lang="en-GB" baseline="0" dirty="0" smtClean="0"/>
              <a:t>E-Auctions - for providers where suppliers put in their lowest bids online</a:t>
            </a:r>
          </a:p>
          <a:p>
            <a:r>
              <a:rPr lang="en-GB" baseline="0" dirty="0" smtClean="0"/>
              <a:t>Allocated Person with the LA Focussed on Route Reviews and Route Planning</a:t>
            </a:r>
          </a:p>
          <a:p>
            <a:r>
              <a:rPr lang="en-GB" baseline="0" dirty="0" smtClean="0"/>
              <a:t>Purchasing Own Transport Fleet – e.g. a fleet of minibuses that the LA purchases and employs drivers to run, cheaper than minibuses both in terms of running costs and purchase price</a:t>
            </a:r>
          </a:p>
          <a:p>
            <a:r>
              <a:rPr lang="en-GB" baseline="0" dirty="0" smtClean="0"/>
              <a:t>Joining with Day or Health Services – e.g. community transport</a:t>
            </a:r>
          </a:p>
          <a:p>
            <a:r>
              <a:rPr lang="en-GB" baseline="0" dirty="0" smtClean="0"/>
              <a:t>Car Sharing Schemes – parents are linked to share own transport</a:t>
            </a:r>
          </a:p>
          <a:p>
            <a:endParaRPr lang="en-GB" baseline="0" dirty="0" smtClean="0"/>
          </a:p>
          <a:p>
            <a:endParaRPr lang="en-GB" baseline="0" dirty="0" smtClean="0"/>
          </a:p>
        </p:txBody>
      </p:sp>
    </p:spTree>
    <p:extLst>
      <p:ext uri="{BB962C8B-B14F-4D97-AF65-F5344CB8AC3E}">
        <p14:creationId xmlns:p14="http://schemas.microsoft.com/office/powerpoint/2010/main" val="2462625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Move on to next slide after a brief pause, no need</a:t>
            </a:r>
            <a:r>
              <a:rPr lang="en-GB" baseline="0" dirty="0" smtClean="0"/>
              <a:t> to say anything.</a:t>
            </a:r>
            <a:endParaRPr lang="en-GB" dirty="0"/>
          </a:p>
        </p:txBody>
      </p:sp>
    </p:spTree>
    <p:extLst>
      <p:ext uri="{BB962C8B-B14F-4D97-AF65-F5344CB8AC3E}">
        <p14:creationId xmlns:p14="http://schemas.microsoft.com/office/powerpoint/2010/main" val="13356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We’re going to take a minute to take examples</a:t>
            </a:r>
            <a:r>
              <a:rPr lang="en-GB" baseline="0" dirty="0" smtClean="0"/>
              <a:t> and </a:t>
            </a:r>
            <a:r>
              <a:rPr lang="en-GB" dirty="0" smtClean="0"/>
              <a:t>suggestions</a:t>
            </a:r>
            <a:r>
              <a:rPr lang="en-GB" baseline="0" dirty="0" smtClean="0"/>
              <a:t> from our participants.</a:t>
            </a:r>
            <a:endParaRPr lang="en-GB" dirty="0"/>
          </a:p>
        </p:txBody>
      </p:sp>
    </p:spTree>
    <p:extLst>
      <p:ext uri="{BB962C8B-B14F-4D97-AF65-F5344CB8AC3E}">
        <p14:creationId xmlns:p14="http://schemas.microsoft.com/office/powerpoint/2010/main" val="917783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slide.</a:t>
            </a:r>
            <a:endParaRPr lang="en-GB" dirty="0"/>
          </a:p>
        </p:txBody>
      </p:sp>
    </p:spTree>
    <p:extLst>
      <p:ext uri="{BB962C8B-B14F-4D97-AF65-F5344CB8AC3E}">
        <p14:creationId xmlns:p14="http://schemas.microsoft.com/office/powerpoint/2010/main" val="3522789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What can you do</a:t>
            </a:r>
          </a:p>
          <a:p>
            <a:pPr marL="285750" indent="-285750">
              <a:buFont typeface="Arial" panose="020B0604020202020204" pitchFamily="34" charset="0"/>
              <a:buChar char="•"/>
            </a:pPr>
            <a:r>
              <a:rPr lang="en-GB" dirty="0" smtClean="0"/>
              <a:t>Take an active role as a positive partner. Forums can have conversations with commissioners to find out what the tendering dates are for providers so that they can make sure they are involved in the commissioning process. </a:t>
            </a:r>
          </a:p>
          <a:p>
            <a:pPr marL="285750" indent="-285750">
              <a:buFont typeface="Arial" panose="020B0604020202020204" pitchFamily="34" charset="0"/>
              <a:buChar char="•"/>
            </a:pPr>
            <a:r>
              <a:rPr lang="en-GB" dirty="0" smtClean="0"/>
              <a:t>As a forum, build</a:t>
            </a:r>
            <a:r>
              <a:rPr lang="en-GB" baseline="0" dirty="0" smtClean="0"/>
              <a:t> a relationship with your local authority transport manager. Meet regularly and discuss issues and positives to keep the conversation live. Likewise, forum representatives can have similar conversations with the local authority education lead so that the important link between transport and education is forefront.</a:t>
            </a:r>
          </a:p>
          <a:p>
            <a:pPr marL="285750" indent="-285750">
              <a:buFont typeface="Arial" panose="020B0604020202020204" pitchFamily="34" charset="0"/>
              <a:buChar char="•"/>
            </a:pPr>
            <a:r>
              <a:rPr lang="en-GB" dirty="0" smtClean="0"/>
              <a:t>Engage with parent carers to understand what the feedback about transport looks like so that conversations with commissioners and local authority leads are informed conversations. </a:t>
            </a:r>
          </a:p>
          <a:p>
            <a:endParaRPr lang="en-GB" dirty="0" smtClean="0"/>
          </a:p>
          <a:p>
            <a:r>
              <a:rPr lang="en-GB" dirty="0" smtClean="0"/>
              <a:t>Remember the legislation</a:t>
            </a:r>
            <a:r>
              <a:rPr lang="en-GB" baseline="0" dirty="0" smtClean="0"/>
              <a:t> and duty to consult that we have explored in earlier slides.</a:t>
            </a:r>
          </a:p>
          <a:p>
            <a:endParaRPr lang="en-GB" baseline="0" dirty="0" smtClean="0"/>
          </a:p>
          <a:p>
            <a:r>
              <a:rPr lang="en-GB" baseline="0" dirty="0" smtClean="0"/>
              <a:t>Transport policies should explain how decisions can be challenged. If forums work as partners and highlight issues arising at an early stage and work together as partners with the LA to resolve problems, it can have a positive impact on maintaining a partnership working approach between the local authority and the forum.</a:t>
            </a:r>
          </a:p>
          <a:p>
            <a:endParaRPr lang="en-GB" baseline="0" dirty="0" smtClean="0"/>
          </a:p>
          <a:p>
            <a:r>
              <a:rPr lang="en-GB" baseline="0" dirty="0" smtClean="0"/>
              <a:t>As discussed in earlier slides, forums can follow the same route of complaint that we have outlined for individual parents if they are unable to resolve issues by other means. For example, if a forum is concerned about how children and young people are likely to be affected by cuts, the forum could survey parents to develop an evidence base. This information could inform conversations with managers, leads or commissioners within the local authority. If the forum is not satisfied with the response, they can complain to the local authority. The DfE has said that if forums aren’t happy with the local authority decisions then they can go through the local authority complaints process if they have exhausted all other approaches. The Local Authority Ombudsman has said a forum could make a complaint to them if they are still not satisfied with the local authority response, but they would need to be able to demonstrate how individual families are facing disadvantage.</a:t>
            </a:r>
          </a:p>
          <a:p>
            <a:endParaRPr lang="en-GB" baseline="0" dirty="0" smtClean="0"/>
          </a:p>
          <a:p>
            <a:r>
              <a:rPr lang="en-GB" baseline="0" dirty="0" smtClean="0"/>
              <a:t>Kay, can you talk about how Cornwall’s forum’s example of how you addressed issues that arose in Cornwall?</a:t>
            </a:r>
            <a:endParaRPr lang="en-GB" dirty="0" smtClean="0"/>
          </a:p>
          <a:p>
            <a:endParaRPr lang="en-GB" dirty="0"/>
          </a:p>
        </p:txBody>
      </p:sp>
    </p:spTree>
    <p:extLst>
      <p:ext uri="{BB962C8B-B14F-4D97-AF65-F5344CB8AC3E}">
        <p14:creationId xmlns:p14="http://schemas.microsoft.com/office/powerpoint/2010/main" val="124068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Read slide.</a:t>
            </a:r>
          </a:p>
        </p:txBody>
      </p:sp>
    </p:spTree>
    <p:extLst>
      <p:ext uri="{BB962C8B-B14F-4D97-AF65-F5344CB8AC3E}">
        <p14:creationId xmlns:p14="http://schemas.microsoft.com/office/powerpoint/2010/main" val="3364073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Read slide.</a:t>
            </a:r>
          </a:p>
        </p:txBody>
      </p:sp>
    </p:spTree>
    <p:extLst>
      <p:ext uri="{BB962C8B-B14F-4D97-AF65-F5344CB8AC3E}">
        <p14:creationId xmlns:p14="http://schemas.microsoft.com/office/powerpoint/2010/main" val="2568940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now take a moment to take</a:t>
            </a:r>
            <a:r>
              <a:rPr lang="en-GB" baseline="0" dirty="0" smtClean="0"/>
              <a:t> any questions.</a:t>
            </a:r>
            <a:endParaRPr lang="en-GB" dirty="0"/>
          </a:p>
        </p:txBody>
      </p:sp>
    </p:spTree>
    <p:extLst>
      <p:ext uri="{BB962C8B-B14F-4D97-AF65-F5344CB8AC3E}">
        <p14:creationId xmlns:p14="http://schemas.microsoft.com/office/powerpoint/2010/main" val="3741301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slide.</a:t>
            </a:r>
            <a:endParaRPr lang="en-GB" dirty="0"/>
          </a:p>
        </p:txBody>
      </p:sp>
    </p:spTree>
    <p:extLst>
      <p:ext uri="{BB962C8B-B14F-4D97-AF65-F5344CB8AC3E}">
        <p14:creationId xmlns:p14="http://schemas.microsoft.com/office/powerpoint/2010/main" val="1885396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Read Slide</a:t>
            </a:r>
            <a:endParaRPr lang="en-GB" dirty="0"/>
          </a:p>
        </p:txBody>
      </p:sp>
    </p:spTree>
    <p:extLst>
      <p:ext uri="{BB962C8B-B14F-4D97-AF65-F5344CB8AC3E}">
        <p14:creationId xmlns:p14="http://schemas.microsoft.com/office/powerpoint/2010/main" val="328846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slide</a:t>
            </a:r>
            <a:endParaRPr lang="en-GB" dirty="0"/>
          </a:p>
        </p:txBody>
      </p:sp>
    </p:spTree>
    <p:extLst>
      <p:ext uri="{BB962C8B-B14F-4D97-AF65-F5344CB8AC3E}">
        <p14:creationId xmlns:p14="http://schemas.microsoft.com/office/powerpoint/2010/main" val="422037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Transport is an important issue for families of children and young people with SEND. Getting</a:t>
            </a:r>
            <a:r>
              <a:rPr lang="en-GB" baseline="0" dirty="0" smtClean="0"/>
              <a:t> it right</a:t>
            </a:r>
            <a:r>
              <a:rPr lang="en-GB" dirty="0" smtClean="0"/>
              <a:t> can be</a:t>
            </a:r>
            <a:r>
              <a:rPr lang="en-GB" baseline="0" dirty="0" smtClean="0"/>
              <a:t> central</a:t>
            </a:r>
            <a:r>
              <a:rPr lang="en-GB" dirty="0" smtClean="0"/>
              <a:t> to most areas of a child/young persons life, and yet so often it can be</a:t>
            </a:r>
            <a:r>
              <a:rPr lang="en-GB" baseline="0" dirty="0" smtClean="0"/>
              <a:t> last element of provision considered.</a:t>
            </a:r>
          </a:p>
          <a:p>
            <a:endParaRPr lang="en-GB" baseline="0" dirty="0" smtClean="0"/>
          </a:p>
          <a:p>
            <a:r>
              <a:rPr lang="en-GB" baseline="0" dirty="0" smtClean="0"/>
              <a:t>Through this webinar, we hope to give an overview of some of the legislation around transport provision as well as looking at </a:t>
            </a:r>
          </a:p>
          <a:p>
            <a:endParaRPr lang="en-GB" dirty="0" smtClean="0"/>
          </a:p>
          <a:p>
            <a:r>
              <a:rPr lang="en-GB" dirty="0" smtClean="0"/>
              <a:t>The Duty to Consult</a:t>
            </a:r>
          </a:p>
          <a:p>
            <a:r>
              <a:rPr lang="en-GB" dirty="0" smtClean="0"/>
              <a:t>Transport Issues identified by parent carers</a:t>
            </a:r>
          </a:p>
          <a:p>
            <a:r>
              <a:rPr lang="en-GB" dirty="0" smtClean="0"/>
              <a:t>Challenges and Budget Pressures</a:t>
            </a:r>
          </a:p>
          <a:p>
            <a:r>
              <a:rPr lang="en-GB" dirty="0" smtClean="0"/>
              <a:t>Different Approaches</a:t>
            </a:r>
          </a:p>
          <a:p>
            <a:r>
              <a:rPr lang="en-GB" dirty="0" smtClean="0"/>
              <a:t>Future Developments – Transport Guidance</a:t>
            </a:r>
          </a:p>
          <a:p>
            <a:r>
              <a:rPr lang="en-GB" dirty="0" smtClean="0"/>
              <a:t>What Can You Do</a:t>
            </a:r>
          </a:p>
          <a:p>
            <a:r>
              <a:rPr lang="en-GB" dirty="0" smtClean="0"/>
              <a:t>Your Suggestions</a:t>
            </a:r>
          </a:p>
          <a:p>
            <a:r>
              <a:rPr lang="en-GB" dirty="0" smtClean="0"/>
              <a:t>Questions</a:t>
            </a:r>
          </a:p>
          <a:p>
            <a:endParaRPr lang="en-GB" dirty="0" smtClean="0"/>
          </a:p>
          <a:p>
            <a:r>
              <a:rPr lang="en-GB" dirty="0" smtClean="0"/>
              <a:t>We are not legal experts and as such we won’t be able to answer questions of a legal nature. Instead, we hope to present information to help clarify understanding. </a:t>
            </a:r>
          </a:p>
          <a:p>
            <a:endParaRPr lang="en-GB" dirty="0" smtClean="0"/>
          </a:p>
          <a:p>
            <a:r>
              <a:rPr lang="en-GB" dirty="0" smtClean="0"/>
              <a:t>Towards</a:t>
            </a:r>
            <a:r>
              <a:rPr lang="en-GB" baseline="0" dirty="0" smtClean="0"/>
              <a:t> the end of the webinar, we would like to give an opportunity for participants to offer suggestions and experiences to help build a bigger collective experience and understanding of SEN Transport across the country.</a:t>
            </a:r>
          </a:p>
          <a:p>
            <a:endParaRPr lang="en-GB" dirty="0" smtClean="0"/>
          </a:p>
        </p:txBody>
      </p:sp>
    </p:spTree>
    <p:extLst>
      <p:ext uri="{BB962C8B-B14F-4D97-AF65-F5344CB8AC3E}">
        <p14:creationId xmlns:p14="http://schemas.microsoft.com/office/powerpoint/2010/main" val="2979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Children under 5  </a:t>
            </a:r>
          </a:p>
          <a:p>
            <a:r>
              <a:rPr lang="en-GB" dirty="0" smtClean="0"/>
              <a:t>Children under compulsory school age are not automatically entitled to transport to an early years setting or school</a:t>
            </a:r>
          </a:p>
          <a:p>
            <a:endParaRPr lang="en-GB" dirty="0" smtClean="0"/>
          </a:p>
          <a:p>
            <a:endParaRPr lang="en-GB" dirty="0" smtClean="0"/>
          </a:p>
          <a:p>
            <a:r>
              <a:rPr lang="en-GB" dirty="0" smtClean="0"/>
              <a:t>Children of compulsory school age (aged 5 to 16)  </a:t>
            </a:r>
          </a:p>
          <a:p>
            <a:r>
              <a:rPr lang="en-GB" dirty="0" smtClean="0"/>
              <a:t>Local authorities are required to arrange free, suitable, home to school transport for children of compulsory school age who are ‘eligible’, to their nearest suitable qualifying school</a:t>
            </a:r>
          </a:p>
          <a:p>
            <a:endParaRPr lang="en-GB" dirty="0" smtClean="0"/>
          </a:p>
          <a:p>
            <a:r>
              <a:rPr lang="en-GB" dirty="0" smtClean="0"/>
              <a:t> </a:t>
            </a:r>
          </a:p>
          <a:p>
            <a:endParaRPr lang="en-GB" dirty="0" smtClean="0"/>
          </a:p>
          <a:p>
            <a:r>
              <a:rPr lang="en-GB" dirty="0" smtClean="0"/>
              <a:t>Young people aged 16 to 19  </a:t>
            </a:r>
          </a:p>
          <a:p>
            <a:r>
              <a:rPr lang="en-GB" dirty="0" smtClean="0"/>
              <a:t>Where a young person is of ‘sixth form age’, the law requires local authorities to have a ‘Transport Policy Statement’ setting out home to school/college transport arrangements for particular groups of young people  </a:t>
            </a:r>
          </a:p>
          <a:p>
            <a:r>
              <a:rPr lang="en-GB" dirty="0" smtClean="0"/>
              <a:t> </a:t>
            </a:r>
          </a:p>
          <a:p>
            <a:endParaRPr lang="en-GB" dirty="0" smtClean="0"/>
          </a:p>
          <a:p>
            <a:r>
              <a:rPr lang="en-GB" dirty="0" smtClean="0"/>
              <a:t>Young people aged 19 and over  </a:t>
            </a:r>
          </a:p>
          <a:p>
            <a:r>
              <a:rPr lang="en-GB" dirty="0" smtClean="0"/>
              <a:t>When considering adult learners, the LA must make “'such arrangements for the provision of transport, as they consider necessary” </a:t>
            </a:r>
          </a:p>
          <a:p>
            <a:r>
              <a:rPr lang="en-GB" dirty="0" smtClean="0"/>
              <a:t>  </a:t>
            </a:r>
          </a:p>
          <a:p>
            <a:r>
              <a:rPr lang="en-GB" dirty="0" smtClean="0"/>
              <a:t> </a:t>
            </a:r>
          </a:p>
          <a:p>
            <a:endParaRPr lang="en-GB" dirty="0" smtClean="0"/>
          </a:p>
          <a:p>
            <a:r>
              <a:rPr lang="en-GB" dirty="0" smtClean="0"/>
              <a:t>Appealing decisions about transport  </a:t>
            </a:r>
          </a:p>
          <a:p>
            <a:r>
              <a:rPr lang="en-GB" dirty="0" smtClean="0"/>
              <a:t>If you disagree with a decision made about transport, you will need to start by making an appeal through the LA’s own internal appeals procedures by complaining to your Local Authority. </a:t>
            </a:r>
          </a:p>
          <a:p>
            <a:endParaRPr lang="en-GB" dirty="0" smtClean="0"/>
          </a:p>
          <a:p>
            <a:endParaRPr lang="en-GB" dirty="0" smtClean="0"/>
          </a:p>
          <a:p>
            <a:endParaRPr lang="en-GB" dirty="0" smtClean="0"/>
          </a:p>
          <a:p>
            <a:r>
              <a:rPr lang="en-GB" dirty="0" smtClean="0"/>
              <a:t>We will look at the legislation in a little more detail over the next few slides</a:t>
            </a:r>
          </a:p>
          <a:p>
            <a:r>
              <a:rPr lang="en-GB" dirty="0" smtClean="0"/>
              <a:t>  </a:t>
            </a:r>
          </a:p>
          <a:p>
            <a:r>
              <a:rPr lang="en-GB" dirty="0" smtClean="0"/>
              <a:t> </a:t>
            </a:r>
          </a:p>
          <a:p>
            <a:endParaRPr lang="en-GB" dirty="0" smtClean="0"/>
          </a:p>
          <a:p>
            <a:endParaRPr lang="en-GB" dirty="0"/>
          </a:p>
        </p:txBody>
      </p:sp>
    </p:spTree>
    <p:extLst>
      <p:ext uri="{BB962C8B-B14F-4D97-AF65-F5344CB8AC3E}">
        <p14:creationId xmlns:p14="http://schemas.microsoft.com/office/powerpoint/2010/main" val="416942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under compulsory school age are not automatically entitled to transport to an early years setting or school. Compulsory school age begins on the first day of the term following the child’s fifth birthday.</a:t>
            </a:r>
          </a:p>
          <a:p>
            <a:endParaRPr lang="en-GB" dirty="0" smtClean="0"/>
          </a:p>
          <a:p>
            <a:r>
              <a:rPr lang="en-GB" dirty="0" smtClean="0"/>
              <a:t>For children in early years settings, section 509A of the Education Act (“EA”) 1996 gives local authorities (“LAs”) discretion to make travel arrangements for children receiving early years education other than in a school. LAs are not permitted to ‘fetter their discretion’. This means they cannot refuse to make a transport arrangement simply because they have no strict duty to make it.</a:t>
            </a:r>
          </a:p>
          <a:p>
            <a:endParaRPr lang="en-GB" dirty="0" smtClean="0"/>
          </a:p>
          <a:p>
            <a:r>
              <a:rPr lang="en-GB" dirty="0" smtClean="0"/>
              <a:t>For children at school but under compulsory school age, section 508C EA 1996 also gives LAs a discretionary power to make such school travel arrangements as they consider necessary for the purpose of facilitating the child's attendance at school.</a:t>
            </a:r>
          </a:p>
          <a:p>
            <a:endParaRPr lang="en-GB" dirty="0" smtClean="0"/>
          </a:p>
          <a:p>
            <a:r>
              <a:rPr lang="en-GB" dirty="0" smtClean="0"/>
              <a:t>If your LA refuses to provide transport and you feel that it is necessary – for example, because your child has a particular disability and there is no other way to get them to nursery or school – then you could appeal against their decision.</a:t>
            </a:r>
          </a:p>
          <a:p>
            <a:endParaRPr lang="en-GB" dirty="0"/>
          </a:p>
        </p:txBody>
      </p:sp>
    </p:spTree>
    <p:extLst>
      <p:ext uri="{BB962C8B-B14F-4D97-AF65-F5344CB8AC3E}">
        <p14:creationId xmlns:p14="http://schemas.microsoft.com/office/powerpoint/2010/main" val="45404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Local authorities (“LAs”) are required to arrange free, suitable, home to school transport for children of compulsory school age who are ‘eligible’, to their nearest suitable qualifying school (section 508B of the Education Act (“EA”) 1996).</a:t>
            </a:r>
          </a:p>
          <a:p>
            <a:endParaRPr lang="en-GB" dirty="0" smtClean="0"/>
          </a:p>
          <a:p>
            <a:r>
              <a:rPr lang="en-GB" dirty="0" smtClean="0"/>
              <a:t>Eligible children fall within four categories, set out in Schedule 35 Education Act 1996:</a:t>
            </a:r>
          </a:p>
          <a:p>
            <a:endParaRPr lang="en-GB" dirty="0"/>
          </a:p>
        </p:txBody>
      </p:sp>
    </p:spTree>
    <p:extLst>
      <p:ext uri="{BB962C8B-B14F-4D97-AF65-F5344CB8AC3E}">
        <p14:creationId xmlns:p14="http://schemas.microsoft.com/office/powerpoint/2010/main" val="312032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 child has special educational needs (“SEN”), a disability or mobility problems which means they cannot reasonably be expected to walk to school, then they are an ‘eligible child’ and are entitled to home to school transport, provided that the local authority (“LA”) has made no suitable arrangements for attendance at a nearer school or boarding accommodation.</a:t>
            </a:r>
          </a:p>
          <a:p>
            <a:endParaRPr lang="en-GB" dirty="0" smtClean="0"/>
          </a:p>
          <a:p>
            <a:r>
              <a:rPr lang="en-GB" dirty="0" smtClean="0"/>
              <a:t>It may not be reasonable to expect a child to walk to school because of a physical disability, but it may also be because (for example) they lack a sense of danger.</a:t>
            </a:r>
          </a:p>
          <a:p>
            <a:endParaRPr lang="en-GB" dirty="0" smtClean="0"/>
          </a:p>
          <a:p>
            <a:r>
              <a:rPr lang="en-GB" dirty="0" smtClean="0"/>
              <a:t>If a child is eligible because they have SEN, a disability or mobility problems, whether or not they live within statutory walking distance of the school is not relevant.</a:t>
            </a:r>
          </a:p>
          <a:p>
            <a:endParaRPr lang="en-GB" dirty="0" smtClean="0"/>
          </a:p>
          <a:p>
            <a:r>
              <a:rPr lang="en-GB" dirty="0" smtClean="0"/>
              <a:t>If their SEN or disability does not hinder their ability to walk to school, they may be eligible under one of the other categories for children of compulsory school age.</a:t>
            </a:r>
          </a:p>
          <a:p>
            <a:endParaRPr lang="en-GB" dirty="0" smtClean="0"/>
          </a:p>
          <a:p>
            <a:r>
              <a:rPr lang="en-GB" dirty="0" smtClean="0"/>
              <a:t>For children with education, health and care (“EHC”) plans, it is not uncommon for LAs to ask parents to pay for transport when there is a dispute over the placement which should be named in the EHC plan, particularly when the placement at the parent’s preferred school may cost more than the LA’s nearer alternative school.</a:t>
            </a:r>
          </a:p>
          <a:p>
            <a:endParaRPr lang="en-GB" dirty="0" smtClean="0"/>
          </a:p>
          <a:p>
            <a:r>
              <a:rPr lang="en-GB" dirty="0" smtClean="0"/>
              <a:t>However, IPSEA advises that parents should only enter into such an agreement if the school which the LA wishes the child to attend is in fact suitable and the LA can show that the parents’ preferred school would be an inefficient use of the LA’s resources. You should consider:</a:t>
            </a:r>
          </a:p>
          <a:p>
            <a:r>
              <a:rPr lang="en-GB" dirty="0" smtClean="0"/>
              <a:t>•Is the school the LA is proposing suitable for the child, and able to provide them with a place if they were asked to do so?</a:t>
            </a:r>
          </a:p>
          <a:p>
            <a:r>
              <a:rPr lang="en-GB" dirty="0" smtClean="0"/>
              <a:t>•If yes, would the parent’s preference cost significantly more than the LA’s preference (including the costs of travel to both schools)?</a:t>
            </a:r>
          </a:p>
          <a:p>
            <a:endParaRPr lang="en-GB" dirty="0" smtClean="0"/>
          </a:p>
          <a:p>
            <a:r>
              <a:rPr lang="en-GB" dirty="0" smtClean="0"/>
              <a:t>If the answer to both of the above questions is yes, then the LA is entitled to ask the parent to pay the cost of transport. Section I of the EHC plan would be likely to say, “The LA considers the child’s needs can be met at A School, the nearest appropriate school to the child’s home, but in accordance with parental preference, the child will attend B School on the condition that the parents arrange, and if necessary pay for, his transport to and from B School”.</a:t>
            </a:r>
          </a:p>
          <a:p>
            <a:endParaRPr lang="en-GB" dirty="0" smtClean="0"/>
          </a:p>
          <a:p>
            <a:r>
              <a:rPr lang="en-GB" dirty="0" smtClean="0"/>
              <a:t>If the answer to either the first or second question is no, then the parent’s choice of school should be named unconditionally. The parent’s choice of school is then deemed to be the nearest suitable school, and the LA must provide transport if it is necessary.</a:t>
            </a:r>
          </a:p>
          <a:p>
            <a:endParaRPr lang="en-GB" dirty="0" smtClean="0"/>
          </a:p>
          <a:p>
            <a:r>
              <a:rPr lang="en-GB" dirty="0" smtClean="0"/>
              <a:t>If the LA has written a sentence into Section I of the EHC plan stating the parents must provide transport when you do not consider the conditions above have been met, IPSEA suggests that you should consider appealing to the First-tier Tribunal (Special Educational Needs and Disability) to get this sentence removed so your preferred school is named unconditionally for the purpose of receiving transport.</a:t>
            </a:r>
          </a:p>
          <a:p>
            <a:endParaRPr lang="en-GB" dirty="0"/>
          </a:p>
        </p:txBody>
      </p:sp>
    </p:spTree>
    <p:extLst>
      <p:ext uri="{BB962C8B-B14F-4D97-AF65-F5344CB8AC3E}">
        <p14:creationId xmlns:p14="http://schemas.microsoft.com/office/powerpoint/2010/main" val="336347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3_Default">
    <p:spTree>
      <p:nvGrpSpPr>
        <p:cNvPr id="1" name=""/>
        <p:cNvGrpSpPr/>
        <p:nvPr/>
      </p:nvGrpSpPr>
      <p:grpSpPr>
        <a:xfrm>
          <a:off x="0" y="0"/>
          <a:ext cx="0" cy="0"/>
          <a:chOff x="0" y="0"/>
          <a:chExt cx="0" cy="0"/>
        </a:xfrm>
      </p:grpSpPr>
      <p:pic>
        <p:nvPicPr>
          <p:cNvPr id="38" name="Connect PPBG 17 Aug38.jpg" descr="Connect PPBG 17 Aug38.jpg"/>
          <p:cNvPicPr>
            <a:picLocks noChangeAspect="1"/>
          </p:cNvPicPr>
          <p:nvPr/>
        </p:nvPicPr>
        <p:blipFill>
          <a:blip r:embed="rId2">
            <a:extLst/>
          </a:blip>
          <a:stretch>
            <a:fillRect/>
          </a:stretch>
        </p:blipFill>
        <p:spPr>
          <a:xfrm>
            <a:off x="0" y="1071"/>
            <a:ext cx="9144000" cy="6855858"/>
          </a:xfrm>
          <a:prstGeom prst="rect">
            <a:avLst/>
          </a:prstGeom>
          <a:ln w="12700">
            <a:miter lim="400000"/>
          </a:ln>
        </p:spPr>
      </p:pic>
      <p:sp>
        <p:nvSpPr>
          <p:cNvPr id="3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5104988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copy">
    <p:spTree>
      <p:nvGrpSpPr>
        <p:cNvPr id="1" name=""/>
        <p:cNvGrpSpPr/>
        <p:nvPr/>
      </p:nvGrpSpPr>
      <p:grpSpPr>
        <a:xfrm>
          <a:off x="0" y="0"/>
          <a:ext cx="0" cy="0"/>
          <a:chOff x="0" y="0"/>
          <a:chExt cx="0" cy="0"/>
        </a:xfrm>
      </p:grpSpPr>
      <p:pic>
        <p:nvPicPr>
          <p:cNvPr id="46" name="Connect PPBG 17 Aug.jpg" descr="Connect PPBG 17 Aug.jpg"/>
          <p:cNvPicPr>
            <a:picLocks noChangeAspect="1"/>
          </p:cNvPicPr>
          <p:nvPr/>
        </p:nvPicPr>
        <p:blipFill>
          <a:blip r:embed="rId2">
            <a:extLst/>
          </a:blip>
          <a:stretch>
            <a:fillRect/>
          </a:stretch>
        </p:blipFill>
        <p:spPr>
          <a:xfrm>
            <a:off x="0" y="1071"/>
            <a:ext cx="9144000" cy="6855858"/>
          </a:xfrm>
          <a:prstGeom prst="rect">
            <a:avLst/>
          </a:prstGeom>
          <a:ln w="12700">
            <a:miter lim="400000"/>
          </a:ln>
        </p:spPr>
      </p:pic>
      <p:sp>
        <p:nvSpPr>
          <p:cNvPr id="4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6783850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copy 1">
    <p:spTree>
      <p:nvGrpSpPr>
        <p:cNvPr id="1" name=""/>
        <p:cNvGrpSpPr/>
        <p:nvPr/>
      </p:nvGrpSpPr>
      <p:grpSpPr>
        <a:xfrm>
          <a:off x="0" y="0"/>
          <a:ext cx="0" cy="0"/>
          <a:chOff x="0" y="0"/>
          <a:chExt cx="0" cy="0"/>
        </a:xfrm>
      </p:grpSpPr>
      <p:pic>
        <p:nvPicPr>
          <p:cNvPr id="54" name="Connect PPBG 17 Aug2.jpg" descr="Connect PPBG 17 Aug2.jpg"/>
          <p:cNvPicPr>
            <a:picLocks noChangeAspect="1"/>
          </p:cNvPicPr>
          <p:nvPr/>
        </p:nvPicPr>
        <p:blipFill>
          <a:blip r:embed="rId2">
            <a:extLst/>
          </a:blip>
          <a:stretch>
            <a:fillRect/>
          </a:stretch>
        </p:blipFill>
        <p:spPr>
          <a:xfrm>
            <a:off x="0" y="1071"/>
            <a:ext cx="9144000" cy="6855858"/>
          </a:xfrm>
          <a:prstGeom prst="rect">
            <a:avLst/>
          </a:prstGeom>
          <a:ln w="12700">
            <a:miter lim="400000"/>
          </a:ln>
        </p:spPr>
      </p:pic>
      <p:sp>
        <p:nvSpPr>
          <p:cNvPr id="5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445617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pic>
        <p:nvPicPr>
          <p:cNvPr id="22" name="Connect PPBG 17 Aug36.jpg" descr="Connect PPBG 17 Aug36.jpg"/>
          <p:cNvPicPr>
            <a:picLocks noChangeAspect="1"/>
          </p:cNvPicPr>
          <p:nvPr/>
        </p:nvPicPr>
        <p:blipFill>
          <a:blip r:embed="rId2">
            <a:extLst/>
          </a:blip>
          <a:stretch>
            <a:fillRect/>
          </a:stretch>
        </p:blipFill>
        <p:spPr>
          <a:xfrm>
            <a:off x="0" y="1071"/>
            <a:ext cx="9144000" cy="6855858"/>
          </a:xfrm>
          <a:prstGeom prst="rect">
            <a:avLst/>
          </a:prstGeom>
          <a:ln w="12700">
            <a:miter lim="400000"/>
          </a:ln>
        </p:spPr>
      </p:pic>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30" name="Connect PPBG 17 Aug37.jpg" descr="Connect PPBG 17 Aug37.jpg"/>
          <p:cNvPicPr>
            <a:picLocks noChangeAspect="1"/>
          </p:cNvPicPr>
          <p:nvPr/>
        </p:nvPicPr>
        <p:blipFill>
          <a:blip r:embed="rId2">
            <a:extLst/>
          </a:blip>
          <a:stretch>
            <a:fillRect/>
          </a:stretch>
        </p:blipFill>
        <p:spPr>
          <a:xfrm>
            <a:off x="0" y="1071"/>
            <a:ext cx="9144000" cy="6855858"/>
          </a:xfrm>
          <a:prstGeom prst="rect">
            <a:avLst/>
          </a:prstGeom>
          <a:ln w="12700">
            <a:miter lim="400000"/>
          </a:ln>
        </p:spPr>
      </p:pic>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38" name="Connect PPBG 17 Aug38.jpg" descr="Connect PPBG 17 Aug38.jpg"/>
          <p:cNvPicPr>
            <a:picLocks noChangeAspect="1"/>
          </p:cNvPicPr>
          <p:nvPr/>
        </p:nvPicPr>
        <p:blipFill>
          <a:blip r:embed="rId2">
            <a:extLst/>
          </a:blip>
          <a:stretch>
            <a:fillRect/>
          </a:stretch>
        </p:blipFill>
        <p:spPr>
          <a:xfrm>
            <a:off x="0" y="1071"/>
            <a:ext cx="9144000" cy="6855858"/>
          </a:xfrm>
          <a:prstGeom prst="rect">
            <a:avLst/>
          </a:prstGeom>
          <a:ln w="12700">
            <a:miter lim="400000"/>
          </a:ln>
        </p:spPr>
      </p:pic>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copy">
    <p:spTree>
      <p:nvGrpSpPr>
        <p:cNvPr id="1" name=""/>
        <p:cNvGrpSpPr/>
        <p:nvPr/>
      </p:nvGrpSpPr>
      <p:grpSpPr>
        <a:xfrm>
          <a:off x="0" y="0"/>
          <a:ext cx="0" cy="0"/>
          <a:chOff x="0" y="0"/>
          <a:chExt cx="0" cy="0"/>
        </a:xfrm>
      </p:grpSpPr>
      <p:pic>
        <p:nvPicPr>
          <p:cNvPr id="46" name="Connect PPBG 17 Aug.jpg" descr="Connect PPBG 17 Aug.jpg"/>
          <p:cNvPicPr>
            <a:picLocks noChangeAspect="1"/>
          </p:cNvPicPr>
          <p:nvPr/>
        </p:nvPicPr>
        <p:blipFill>
          <a:blip r:embed="rId2">
            <a:extLst/>
          </a:blip>
          <a:stretch>
            <a:fillRect/>
          </a:stretch>
        </p:blipFill>
        <p:spPr>
          <a:xfrm>
            <a:off x="0" y="1071"/>
            <a:ext cx="9144000" cy="6855858"/>
          </a:xfrm>
          <a:prstGeom prst="rect">
            <a:avLst/>
          </a:prstGeom>
          <a:ln w="12700">
            <a:miter lim="400000"/>
          </a:ln>
        </p:spPr>
      </p:pic>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copy 1">
    <p:spTree>
      <p:nvGrpSpPr>
        <p:cNvPr id="1" name=""/>
        <p:cNvGrpSpPr/>
        <p:nvPr/>
      </p:nvGrpSpPr>
      <p:grpSpPr>
        <a:xfrm>
          <a:off x="0" y="0"/>
          <a:ext cx="0" cy="0"/>
          <a:chOff x="0" y="0"/>
          <a:chExt cx="0" cy="0"/>
        </a:xfrm>
      </p:grpSpPr>
      <p:pic>
        <p:nvPicPr>
          <p:cNvPr id="54" name="Connect PPBG 17 Aug2.jpg" descr="Connect PPBG 17 Aug2.jpg"/>
          <p:cNvPicPr>
            <a:picLocks noChangeAspect="1"/>
          </p:cNvPicPr>
          <p:nvPr/>
        </p:nvPicPr>
        <p:blipFill>
          <a:blip r:embed="rId2">
            <a:extLst/>
          </a:blip>
          <a:stretch>
            <a:fillRect/>
          </a:stretch>
        </p:blipFill>
        <p:spPr>
          <a:xfrm>
            <a:off x="0" y="1071"/>
            <a:ext cx="9144000" cy="6855858"/>
          </a:xfrm>
          <a:prstGeom prst="rect">
            <a:avLst/>
          </a:prstGeom>
          <a:ln w="12700">
            <a:miter lim="400000"/>
          </a:ln>
        </p:spPr>
      </p:pic>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98375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pic>
        <p:nvPicPr>
          <p:cNvPr id="22" name="Connect PPBG 17 Aug36.jpg" descr="Connect PPBG 17 Aug36.jpg"/>
          <p:cNvPicPr>
            <a:picLocks noChangeAspect="1"/>
          </p:cNvPicPr>
          <p:nvPr/>
        </p:nvPicPr>
        <p:blipFill>
          <a:blip r:embed="rId2">
            <a:extLst/>
          </a:blip>
          <a:stretch>
            <a:fillRect/>
          </a:stretch>
        </p:blipFill>
        <p:spPr>
          <a:xfrm>
            <a:off x="0" y="1071"/>
            <a:ext cx="9144000" cy="6855858"/>
          </a:xfrm>
          <a:prstGeom prst="rect">
            <a:avLst/>
          </a:prstGeom>
          <a:ln w="12700">
            <a:miter lim="400000"/>
          </a:ln>
        </p:spPr>
      </p:pic>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667230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_Default">
    <p:spTree>
      <p:nvGrpSpPr>
        <p:cNvPr id="1" name=""/>
        <p:cNvGrpSpPr/>
        <p:nvPr/>
      </p:nvGrpSpPr>
      <p:grpSpPr>
        <a:xfrm>
          <a:off x="0" y="0"/>
          <a:ext cx="0" cy="0"/>
          <a:chOff x="0" y="0"/>
          <a:chExt cx="0" cy="0"/>
        </a:xfrm>
      </p:grpSpPr>
      <p:pic>
        <p:nvPicPr>
          <p:cNvPr id="30" name="Connect PPBG 17 Aug37.jpg" descr="Connect PPBG 17 Aug37.jpg"/>
          <p:cNvPicPr>
            <a:picLocks noChangeAspect="1"/>
          </p:cNvPicPr>
          <p:nvPr/>
        </p:nvPicPr>
        <p:blipFill>
          <a:blip r:embed="rId2">
            <a:extLst/>
          </a:blip>
          <a:stretch>
            <a:fillRect/>
          </a:stretch>
        </p:blipFill>
        <p:spPr>
          <a:xfrm>
            <a:off x="0" y="1071"/>
            <a:ext cx="9144000" cy="6855858"/>
          </a:xfrm>
          <a:prstGeom prst="rect">
            <a:avLst/>
          </a:prstGeom>
          <a:ln w="12700">
            <a:miter lim="400000"/>
          </a:ln>
        </p:spPr>
      </p:pic>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7881501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4" name="Connect PPBG 17 Aug35.jpg" descr="Connect PPBG 17 Aug35.jpg"/>
          <p:cNvPicPr>
            <a:picLocks noChangeAspect="1"/>
          </p:cNvPicPr>
          <p:nvPr/>
        </p:nvPicPr>
        <p:blipFill>
          <a:blip r:embed="rId8">
            <a:extLst/>
          </a:blip>
          <a:stretch>
            <a:fillRect/>
          </a:stretch>
        </p:blipFill>
        <p:spPr>
          <a:xfrm>
            <a:off x="0" y="1071"/>
            <a:ext cx="9144000" cy="6855858"/>
          </a:xfrm>
          <a:prstGeom prst="rect">
            <a:avLst/>
          </a:prstGeom>
          <a:ln w="12700">
            <a:miter lim="400000"/>
          </a:ln>
        </p:spPr>
      </p:pic>
      <p:sp>
        <p:nvSpPr>
          <p:cNvPr id="5" name="Slide Number"/>
          <p:cNvSpPr txBox="1">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98989"/>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5pPr>
      <a:lvl6pPr marL="0" marR="0" indent="4572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6pPr>
      <a:lvl7pPr marL="0" marR="0" indent="9144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7pPr>
      <a:lvl8pPr marL="0" marR="0" indent="13716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8pPr>
      <a:lvl9pPr marL="0" marR="0" indent="18288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9pPr>
    </p:titleStyle>
    <p:bodyStyle>
      <a:lvl1pPr marL="244928" marR="0" indent="-244928"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1pPr>
      <a:lvl2pPr marL="695325" marR="0" indent="-238125"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2pPr>
      <a:lvl3pPr marL="11684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3pPr>
      <a:lvl4pPr marL="1600200" marR="0" indent="-2286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4pPr>
      <a:lvl5pPr marL="20828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5pPr>
      <a:lvl6pPr marL="25400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6pPr>
      <a:lvl7pPr marL="29972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7pPr>
      <a:lvl8pPr marL="34544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8pPr>
      <a:lvl9pPr marL="39116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4" name="Connect PPBG 17 Aug35.jpg" descr="Connect PPBG 17 Aug35.jpg"/>
          <p:cNvPicPr>
            <a:picLocks noChangeAspect="1"/>
          </p:cNvPicPr>
          <p:nvPr/>
        </p:nvPicPr>
        <p:blipFill>
          <a:blip r:embed="rId8">
            <a:extLst/>
          </a:blip>
          <a:stretch>
            <a:fillRect/>
          </a:stretch>
        </p:blipFill>
        <p:spPr>
          <a:xfrm>
            <a:off x="0" y="1071"/>
            <a:ext cx="9144000" cy="6855858"/>
          </a:xfrm>
          <a:prstGeom prst="rect">
            <a:avLst/>
          </a:prstGeom>
          <a:ln w="12700">
            <a:miter lim="400000"/>
          </a:ln>
        </p:spPr>
      </p:pic>
      <p:sp>
        <p:nvSpPr>
          <p:cNvPr id="5" name="Slide Number"/>
          <p:cNvSpPr txBox="1">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98989"/>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407901122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ransition spd="med"/>
  <p:txStyles>
    <p:title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5pPr>
      <a:lvl6pPr marL="0" marR="0" indent="4572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6pPr>
      <a:lvl7pPr marL="0" marR="0" indent="9144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7pPr>
      <a:lvl8pPr marL="0" marR="0" indent="13716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8pPr>
      <a:lvl9pPr marL="0" marR="0" indent="18288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9pPr>
    </p:titleStyle>
    <p:bodyStyle>
      <a:lvl1pPr marL="244928" marR="0" indent="-244928"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1pPr>
      <a:lvl2pPr marL="695325" marR="0" indent="-238125"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2pPr>
      <a:lvl3pPr marL="11684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3pPr>
      <a:lvl4pPr marL="1600200" marR="0" indent="-2286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4pPr>
      <a:lvl5pPr marL="20828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5pPr>
      <a:lvl6pPr marL="25400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6pPr>
      <a:lvl7pPr marL="29972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7pPr>
      <a:lvl8pPr marL="34544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8pPr>
      <a:lvl9pPr marL="3911600" marR="0" indent="-254000" algn="l" defTabSz="457200" rtl="0" latinLnBrk="0">
        <a:lnSpc>
          <a:spcPct val="100000"/>
        </a:lnSpc>
        <a:spcBef>
          <a:spcPts val="600"/>
        </a:spcBef>
        <a:spcAft>
          <a:spcPts val="0"/>
        </a:spcAft>
        <a:buClrTx/>
        <a:buSzPct val="100000"/>
        <a:buFont typeface="Arial"/>
        <a:buChar char=""/>
        <a:tabLst/>
        <a:defRPr sz="20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ontact.org.uk/advice-and-support/education-learning/transport-to-school-and-college/challenging-school-transport-polici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contact.org.uk/advice-and-support/education-learning/transport-to-school-and-college/challenging-school-transport-policie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publications/home-to-school-travel-and-transport-guidanc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contact.org.uk/advice-and-support/resource-library/factsheet-home-to-school-transport-englan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school-transport.com/about-stc/2018-survey-result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contact.org.uk/get-involved/campaigns-research/school-transport-inquiry/"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psea.org.uk/"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contact.org.uk/news-and-blogs/using-the-law-to-challenge-cuts-to-services-webinar-now-on-youtube/" TargetMode="External"/><Relationship Id="rId5" Type="http://schemas.openxmlformats.org/officeDocument/2006/relationships/hyperlink" Target="https://contact.org.uk/" TargetMode="External"/><Relationship Id="rId4" Type="http://schemas.openxmlformats.org/officeDocument/2006/relationships/hyperlink" Target="http://www.school-transport.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body copy style…"/>
          <p:cNvSpPr txBox="1">
            <a:spLocks noGrp="1"/>
          </p:cNvSpPr>
          <p:nvPr>
            <p:ph type="body" idx="1"/>
          </p:nvPr>
        </p:nvSpPr>
        <p:spPr>
          <a:xfrm>
            <a:off x="736600" y="1988840"/>
            <a:ext cx="7625706" cy="3240360"/>
          </a:xfrm>
          <a:prstGeom prst="rect">
            <a:avLst/>
          </a:prstGeom>
        </p:spPr>
        <p:txBody>
          <a:bodyPr>
            <a:normAutofit/>
          </a:bodyPr>
          <a:lstStyle/>
          <a:p>
            <a:pPr marL="0" indent="0">
              <a:buSzTx/>
              <a:buNone/>
            </a:pPr>
            <a:r>
              <a:rPr lang="en-GB" sz="5400" b="1" dirty="0" smtClean="0">
                <a:solidFill>
                  <a:schemeClr val="tx1"/>
                </a:solidFill>
              </a:rPr>
              <a:t>Transport</a:t>
            </a:r>
          </a:p>
          <a:p>
            <a:pPr marL="0" indent="0">
              <a:buSzTx/>
              <a:buNone/>
            </a:pPr>
            <a:endParaRPr lang="en-GB" sz="3200" b="1" dirty="0">
              <a:solidFill>
                <a:schemeClr val="accent3">
                  <a:lumMod val="75000"/>
                </a:schemeClr>
              </a:solidFill>
            </a:endParaRPr>
          </a:p>
          <a:p>
            <a:pPr marL="0" indent="0">
              <a:buSzTx/>
              <a:buNone/>
            </a:pPr>
            <a:r>
              <a:rPr lang="en-GB" sz="3200" b="1" dirty="0" smtClean="0">
                <a:solidFill>
                  <a:schemeClr val="accent3">
                    <a:lumMod val="75000"/>
                  </a:schemeClr>
                </a:solidFill>
              </a:rPr>
              <a:t>Presented by:-</a:t>
            </a:r>
          </a:p>
          <a:p>
            <a:pPr marL="0" indent="0">
              <a:buSzTx/>
              <a:buNone/>
            </a:pPr>
            <a:r>
              <a:rPr lang="en-GB" sz="3200" dirty="0">
                <a:solidFill>
                  <a:schemeClr val="accent3">
                    <a:lumMod val="75000"/>
                  </a:schemeClr>
                </a:solidFill>
              </a:rPr>
              <a:t>Kay </a:t>
            </a:r>
            <a:r>
              <a:rPr lang="en-GB" sz="3200" dirty="0" smtClean="0">
                <a:solidFill>
                  <a:schemeClr val="accent3">
                    <a:lumMod val="75000"/>
                  </a:schemeClr>
                </a:solidFill>
              </a:rPr>
              <a:t>Henry </a:t>
            </a:r>
            <a:r>
              <a:rPr lang="en-GB" sz="3200" dirty="0">
                <a:solidFill>
                  <a:schemeClr val="accent3">
                    <a:lumMod val="75000"/>
                  </a:schemeClr>
                </a:solidFill>
              </a:rPr>
              <a:t>of Parent </a:t>
            </a:r>
            <a:r>
              <a:rPr lang="en-GB" sz="3200" dirty="0" smtClean="0">
                <a:solidFill>
                  <a:schemeClr val="accent3">
                    <a:lumMod val="75000"/>
                  </a:schemeClr>
                </a:solidFill>
              </a:rPr>
              <a:t>Carers </a:t>
            </a:r>
            <a:r>
              <a:rPr lang="en-GB" sz="3200" dirty="0">
                <a:solidFill>
                  <a:schemeClr val="accent3">
                    <a:lumMod val="75000"/>
                  </a:schemeClr>
                </a:solidFill>
              </a:rPr>
              <a:t>Cornwall </a:t>
            </a:r>
            <a:endParaRPr lang="en-GB" sz="3200" dirty="0" smtClean="0">
              <a:solidFill>
                <a:schemeClr val="accent3">
                  <a:lumMod val="75000"/>
                </a:schemeClr>
              </a:solidFill>
            </a:endParaRPr>
          </a:p>
          <a:p>
            <a:pPr marL="0" indent="0">
              <a:buSzTx/>
              <a:buNone/>
            </a:pPr>
            <a:r>
              <a:rPr lang="en-GB" sz="3200" dirty="0" smtClean="0">
                <a:solidFill>
                  <a:schemeClr val="accent3">
                    <a:lumMod val="75000"/>
                  </a:schemeClr>
                </a:solidFill>
              </a:rPr>
              <a:t>Stuart Hall of Wiltshire Parent Carer Council</a:t>
            </a:r>
            <a:endParaRPr sz="3200" dirty="0">
              <a:solidFill>
                <a:schemeClr val="accent3">
                  <a:lumMod val="75000"/>
                </a:schemeClr>
              </a:solidFill>
            </a:endParaRPr>
          </a:p>
        </p:txBody>
      </p:sp>
      <p:sp>
        <p:nvSpPr>
          <p:cNvPr id="74" name="Line"/>
          <p:cNvSpPr/>
          <p:nvPr/>
        </p:nvSpPr>
        <p:spPr>
          <a:xfrm>
            <a:off x="736600" y="1485900"/>
            <a:ext cx="7524106" cy="0"/>
          </a:xfrm>
          <a:prstGeom prst="line">
            <a:avLst/>
          </a:prstGeom>
          <a:ln w="25400">
            <a:solidFill>
              <a:schemeClr val="accent1"/>
            </a:solidFill>
          </a:ln>
        </p:spPr>
        <p:txBody>
          <a:bodyPr lIns="45719" rIns="45719"/>
          <a:lstStyle/>
          <a:p>
            <a:endParaRPr/>
          </a:p>
        </p:txBody>
      </p:sp>
      <p:pic>
        <p:nvPicPr>
          <p:cNvPr id="5" name="Picture 4" descr="W:\CONTACT NEW BRAND\Logos\English\For screen\Fresh green\CONTACT_BM_ENG_STRAP_HOR_RGB_F_GREEN_A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620688"/>
            <a:ext cx="5731510" cy="676275"/>
          </a:xfrm>
          <a:prstGeom prst="rect">
            <a:avLst/>
          </a:prstGeom>
          <a:noFill/>
          <a:ln>
            <a:noFill/>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68760"/>
            <a:ext cx="7560840" cy="1323439"/>
          </a:xfrm>
          <a:prstGeom prst="rect">
            <a:avLst/>
          </a:prstGeom>
        </p:spPr>
        <p:txBody>
          <a:bodyPr wrap="square">
            <a:spAutoFit/>
          </a:bodyPr>
          <a:lstStyle/>
          <a:p>
            <a:pPr algn="ctr"/>
            <a:r>
              <a:rPr lang="en-GB" sz="4000"/>
              <a:t>Children whose route to school is unsafe</a:t>
            </a:r>
            <a:endParaRPr lang="en-GB" sz="4000" dirty="0"/>
          </a:p>
        </p:txBody>
      </p:sp>
      <p:sp>
        <p:nvSpPr>
          <p:cNvPr id="3" name="TextBox 2"/>
          <p:cNvSpPr txBox="1"/>
          <p:nvPr/>
        </p:nvSpPr>
        <p:spPr>
          <a:xfrm>
            <a:off x="827585" y="3284984"/>
            <a:ext cx="7560840"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GB" sz="2400" dirty="0"/>
              <a:t>If the route to school is unsafe, and if the child lives within statutory walking distance of the school and the LA has not made arrangements for the child to attend a nearer qualifying school, the LA must make suitable travel arrangements free of charge.</a:t>
            </a:r>
          </a:p>
        </p:txBody>
      </p:sp>
    </p:spTree>
    <p:extLst>
      <p:ext uri="{BB962C8B-B14F-4D97-AF65-F5344CB8AC3E}">
        <p14:creationId xmlns:p14="http://schemas.microsoft.com/office/powerpoint/2010/main" val="95935992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68760"/>
            <a:ext cx="7560840" cy="1323439"/>
          </a:xfrm>
          <a:prstGeom prst="rect">
            <a:avLst/>
          </a:prstGeom>
        </p:spPr>
        <p:txBody>
          <a:bodyPr wrap="square">
            <a:spAutoFit/>
          </a:bodyPr>
          <a:lstStyle/>
          <a:p>
            <a:pPr algn="ctr"/>
            <a:r>
              <a:rPr lang="en-GB" sz="4000" dirty="0"/>
              <a:t>Children who live beyond the statutory walking distance</a:t>
            </a:r>
          </a:p>
        </p:txBody>
      </p:sp>
      <p:sp>
        <p:nvSpPr>
          <p:cNvPr id="3" name="TextBox 2"/>
          <p:cNvSpPr txBox="1"/>
          <p:nvPr/>
        </p:nvSpPr>
        <p:spPr>
          <a:xfrm>
            <a:off x="827585" y="3284984"/>
            <a:ext cx="7560840"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GB" sz="2400" dirty="0"/>
              <a:t>Children who attend schools beyond the statutory walking distance are eligible for free school transport, provided that the LA has made no suitable arrangements for attendance at a nearer school or boarding accommodation. </a:t>
            </a:r>
          </a:p>
        </p:txBody>
      </p:sp>
    </p:spTree>
    <p:extLst>
      <p:ext uri="{BB962C8B-B14F-4D97-AF65-F5344CB8AC3E}">
        <p14:creationId xmlns:p14="http://schemas.microsoft.com/office/powerpoint/2010/main" val="16939235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68760"/>
            <a:ext cx="7560840" cy="1323439"/>
          </a:xfrm>
          <a:prstGeom prst="rect">
            <a:avLst/>
          </a:prstGeom>
        </p:spPr>
        <p:txBody>
          <a:bodyPr wrap="square">
            <a:spAutoFit/>
          </a:bodyPr>
          <a:lstStyle/>
          <a:p>
            <a:pPr algn="ctr"/>
            <a:r>
              <a:rPr lang="en-GB" sz="4000" dirty="0"/>
              <a:t>Children from low income families</a:t>
            </a:r>
          </a:p>
        </p:txBody>
      </p:sp>
      <p:sp>
        <p:nvSpPr>
          <p:cNvPr id="3" name="TextBox 2"/>
          <p:cNvSpPr txBox="1"/>
          <p:nvPr/>
        </p:nvSpPr>
        <p:spPr>
          <a:xfrm>
            <a:off x="827585" y="3284984"/>
            <a:ext cx="756084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GB" sz="2400" dirty="0"/>
              <a:t>A child may qualify for potential eligibility under the 'low income' provisions if they are entitled to free school lunches, or if their parents or carers receive working tax credit at the maximum rate.</a:t>
            </a:r>
          </a:p>
        </p:txBody>
      </p:sp>
    </p:spTree>
    <p:extLst>
      <p:ext uri="{BB962C8B-B14F-4D97-AF65-F5344CB8AC3E}">
        <p14:creationId xmlns:p14="http://schemas.microsoft.com/office/powerpoint/2010/main" val="373445043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7"/>
            <a:ext cx="8229600" cy="1143001"/>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5pPr>
            <a:lvl6pPr marL="0" marR="0" indent="4572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6pPr>
            <a:lvl7pPr marL="0" marR="0" indent="9144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7pPr>
            <a:lvl8pPr marL="0" marR="0" indent="13716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8pPr>
            <a:lvl9pPr marL="0" marR="0" indent="18288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9pPr>
          </a:lstStyle>
          <a:p>
            <a:pPr hangingPunct="1"/>
            <a:r>
              <a:rPr lang="en-GB" dirty="0" smtClean="0"/>
              <a:t>Young People 16 to 19</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033" y="1417638"/>
            <a:ext cx="5344806" cy="4008605"/>
          </a:xfrm>
          <a:prstGeom prst="rect">
            <a:avLst/>
          </a:prstGeom>
        </p:spPr>
      </p:pic>
      <p:sp>
        <p:nvSpPr>
          <p:cNvPr id="4" name="TextBox 3"/>
          <p:cNvSpPr txBox="1"/>
          <p:nvPr/>
        </p:nvSpPr>
        <p:spPr>
          <a:xfrm>
            <a:off x="457200" y="1417638"/>
            <a:ext cx="2746648" cy="3785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400" dirty="0" smtClean="0"/>
              <a:t>The law </a:t>
            </a:r>
            <a:r>
              <a:rPr lang="en-GB" sz="2400" dirty="0"/>
              <a:t>requires local </a:t>
            </a:r>
            <a:r>
              <a:rPr lang="en-GB" sz="2400" dirty="0" smtClean="0"/>
              <a:t>authorities </a:t>
            </a:r>
            <a:r>
              <a:rPr lang="en-GB" sz="2400" dirty="0"/>
              <a:t>to have a </a:t>
            </a:r>
            <a:r>
              <a:rPr lang="en-GB" sz="2400" dirty="0" smtClean="0"/>
              <a:t>Transport </a:t>
            </a:r>
            <a:r>
              <a:rPr lang="en-GB" sz="2400" dirty="0"/>
              <a:t>Policy </a:t>
            </a:r>
            <a:r>
              <a:rPr lang="en-GB" sz="2400" dirty="0" smtClean="0"/>
              <a:t>Statement </a:t>
            </a:r>
            <a:r>
              <a:rPr lang="en-GB" sz="2400" dirty="0"/>
              <a:t>setting out home to school/college transport arrangements for particular groups of young </a:t>
            </a:r>
            <a:r>
              <a:rPr lang="en-GB" sz="2400" dirty="0" smtClean="0"/>
              <a:t>people.</a:t>
            </a:r>
            <a:endParaRPr lang="en-GB" sz="2400" dirty="0"/>
          </a:p>
        </p:txBody>
      </p:sp>
    </p:spTree>
    <p:extLst>
      <p:ext uri="{BB962C8B-B14F-4D97-AF65-F5344CB8AC3E}">
        <p14:creationId xmlns:p14="http://schemas.microsoft.com/office/powerpoint/2010/main" val="334903719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7"/>
            <a:ext cx="8229600" cy="1143001"/>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5pPr>
            <a:lvl6pPr marL="0" marR="0" indent="4572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6pPr>
            <a:lvl7pPr marL="0" marR="0" indent="9144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7pPr>
            <a:lvl8pPr marL="0" marR="0" indent="13716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8pPr>
            <a:lvl9pPr marL="0" marR="0" indent="18288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9pPr>
          </a:lstStyle>
          <a:p>
            <a:pPr hangingPunct="1"/>
            <a:r>
              <a:rPr lang="en-GB" dirty="0" smtClean="0"/>
              <a:t>Young People 19 and Over</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124744"/>
            <a:ext cx="6010827" cy="4337891"/>
          </a:xfrm>
          <a:prstGeom prst="rect">
            <a:avLst/>
          </a:prstGeom>
        </p:spPr>
      </p:pic>
      <p:sp>
        <p:nvSpPr>
          <p:cNvPr id="3" name="Rectangle 2"/>
          <p:cNvSpPr/>
          <p:nvPr/>
        </p:nvSpPr>
        <p:spPr>
          <a:xfrm>
            <a:off x="457200" y="1417638"/>
            <a:ext cx="2098576" cy="3785652"/>
          </a:xfrm>
          <a:prstGeom prst="rect">
            <a:avLst/>
          </a:prstGeom>
        </p:spPr>
        <p:txBody>
          <a:bodyPr wrap="square">
            <a:spAutoFit/>
          </a:bodyPr>
          <a:lstStyle/>
          <a:p>
            <a:r>
              <a:rPr lang="en-GB" sz="2400" dirty="0" smtClean="0"/>
              <a:t>The </a:t>
            </a:r>
            <a:r>
              <a:rPr lang="en-GB" sz="2400" dirty="0"/>
              <a:t>LA must </a:t>
            </a:r>
            <a:r>
              <a:rPr lang="en-GB" sz="2400" dirty="0" smtClean="0"/>
              <a:t>make arrangements </a:t>
            </a:r>
            <a:r>
              <a:rPr lang="en-GB" sz="2400" dirty="0"/>
              <a:t>for the provision of transport, as they consider </a:t>
            </a:r>
            <a:r>
              <a:rPr lang="en-GB" sz="2400" dirty="0" smtClean="0"/>
              <a:t>necessary for people over 6</a:t>
            </a:r>
            <a:r>
              <a:rPr lang="en-GB" sz="2400" baseline="30000" dirty="0" smtClean="0"/>
              <a:t>th</a:t>
            </a:r>
            <a:r>
              <a:rPr lang="en-GB" sz="2400" dirty="0" smtClean="0"/>
              <a:t> Form age.</a:t>
            </a:r>
            <a:endParaRPr lang="en-GB" sz="2400" dirty="0"/>
          </a:p>
        </p:txBody>
      </p:sp>
    </p:spTree>
    <p:extLst>
      <p:ext uri="{BB962C8B-B14F-4D97-AF65-F5344CB8AC3E}">
        <p14:creationId xmlns:p14="http://schemas.microsoft.com/office/powerpoint/2010/main" val="67334406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7"/>
            <a:ext cx="8229600" cy="1143001"/>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5pPr>
            <a:lvl6pPr marL="0" marR="0" indent="4572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6pPr>
            <a:lvl7pPr marL="0" marR="0" indent="9144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7pPr>
            <a:lvl8pPr marL="0" marR="0" indent="13716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8pPr>
            <a:lvl9pPr marL="0" marR="0" indent="18288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9pPr>
          </a:lstStyle>
          <a:p>
            <a:pPr hangingPunct="1"/>
            <a:r>
              <a:rPr lang="en-GB" dirty="0" smtClean="0"/>
              <a:t>Appealing Decisions</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556792"/>
            <a:ext cx="5148064" cy="3861048"/>
          </a:xfrm>
          <a:prstGeom prst="rect">
            <a:avLst/>
          </a:prstGeom>
        </p:spPr>
      </p:pic>
      <p:sp>
        <p:nvSpPr>
          <p:cNvPr id="4" name="Rectangle 3"/>
          <p:cNvSpPr/>
          <p:nvPr/>
        </p:nvSpPr>
        <p:spPr>
          <a:xfrm>
            <a:off x="457200" y="1408866"/>
            <a:ext cx="2530624" cy="4154984"/>
          </a:xfrm>
          <a:prstGeom prst="rect">
            <a:avLst/>
          </a:prstGeom>
        </p:spPr>
        <p:txBody>
          <a:bodyPr wrap="square">
            <a:spAutoFit/>
          </a:bodyPr>
          <a:lstStyle/>
          <a:p>
            <a:r>
              <a:rPr lang="en-GB" sz="2400" dirty="0" smtClean="0"/>
              <a:t>SEND Tribunals do not have jurisdiction to deal with transport disputes alone.</a:t>
            </a:r>
          </a:p>
          <a:p>
            <a:endParaRPr lang="en-GB" sz="2400" dirty="0"/>
          </a:p>
          <a:p>
            <a:r>
              <a:rPr lang="en-GB" sz="2400" dirty="0" smtClean="0"/>
              <a:t>Begin by following your LA’s published appeals process.</a:t>
            </a:r>
            <a:endParaRPr lang="en-GB" sz="2400" dirty="0"/>
          </a:p>
        </p:txBody>
      </p:sp>
    </p:spTree>
    <p:extLst>
      <p:ext uri="{BB962C8B-B14F-4D97-AF65-F5344CB8AC3E}">
        <p14:creationId xmlns:p14="http://schemas.microsoft.com/office/powerpoint/2010/main" val="142340259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SEND Code of Practice</a:t>
            </a:r>
            <a:endParaRPr lang="en-GB" dirty="0"/>
          </a:p>
        </p:txBody>
      </p:sp>
      <p:sp>
        <p:nvSpPr>
          <p:cNvPr id="4" name="Text Placeholder 3"/>
          <p:cNvSpPr>
            <a:spLocks noGrp="1"/>
          </p:cNvSpPr>
          <p:nvPr>
            <p:ph type="body" idx="1"/>
          </p:nvPr>
        </p:nvSpPr>
        <p:spPr>
          <a:xfrm>
            <a:off x="457200" y="1386930"/>
            <a:ext cx="8229600" cy="4525963"/>
          </a:xfrm>
        </p:spPr>
        <p:txBody>
          <a:bodyPr/>
          <a:lstStyle/>
          <a:p>
            <a:pPr marL="0" indent="0">
              <a:buNone/>
            </a:pPr>
            <a:r>
              <a:rPr lang="en-GB" dirty="0" smtClean="0"/>
              <a:t>The SEND Code of Practice recognises the importance of transport for children and young people with SEND.</a:t>
            </a:r>
          </a:p>
          <a:p>
            <a:pPr marL="0" indent="0">
              <a:buNone/>
            </a:pPr>
            <a:endParaRPr lang="en-GB" dirty="0"/>
          </a:p>
          <a:p>
            <a:pPr marL="0" indent="0">
              <a:buNone/>
            </a:pPr>
            <a:r>
              <a:rPr lang="en-GB" dirty="0" smtClean="0"/>
              <a:t>It states that:-</a:t>
            </a:r>
          </a:p>
          <a:p>
            <a:pPr>
              <a:buFont typeface="Wingdings" panose="05000000000000000000" pitchFamily="2" charset="2"/>
              <a:buChar char="§"/>
            </a:pPr>
            <a:r>
              <a:rPr lang="en-GB" dirty="0" smtClean="0"/>
              <a:t>The Local Offer </a:t>
            </a:r>
            <a:r>
              <a:rPr lang="en-GB" dirty="0"/>
              <a:t>must include information about arrangements for transport </a:t>
            </a:r>
            <a:r>
              <a:rPr lang="en-GB" dirty="0" smtClean="0"/>
              <a:t>provision.</a:t>
            </a:r>
          </a:p>
          <a:p>
            <a:pPr>
              <a:buFont typeface="Wingdings" panose="05000000000000000000" pitchFamily="2" charset="2"/>
              <a:buChar char="§"/>
            </a:pPr>
            <a:r>
              <a:rPr lang="en-GB" dirty="0"/>
              <a:t>Local authorities must ensure that suitable travel arrangements are made where necessary to facilitate an eligible child’s attendance at school</a:t>
            </a:r>
            <a:r>
              <a:rPr lang="en-GB" dirty="0" smtClean="0"/>
              <a:t>.</a:t>
            </a:r>
          </a:p>
          <a:p>
            <a:pPr>
              <a:buFont typeface="Wingdings" panose="05000000000000000000" pitchFamily="2" charset="2"/>
              <a:buChar char="§"/>
            </a:pPr>
            <a:r>
              <a:rPr lang="en-GB" dirty="0"/>
              <a:t>Local authorities must publish a transport policy statement each year setting out the travel arrangements they will make to support young people aged 16-19 and learners with learning difficulties and/or disabilities (LDD) aged up to 25, to access further </a:t>
            </a:r>
            <a:r>
              <a:rPr lang="en-GB" dirty="0" smtClean="0"/>
              <a:t>education.</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279919276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Transport Policies</a:t>
            </a:r>
            <a:endParaRPr lang="en-GB" dirty="0"/>
          </a:p>
        </p:txBody>
      </p:sp>
      <p:sp>
        <p:nvSpPr>
          <p:cNvPr id="4" name="Text Placeholder 3"/>
          <p:cNvSpPr>
            <a:spLocks noGrp="1"/>
          </p:cNvSpPr>
          <p:nvPr>
            <p:ph type="body" idx="1"/>
          </p:nvPr>
        </p:nvSpPr>
        <p:spPr>
          <a:xfrm>
            <a:off x="457200" y="1988840"/>
            <a:ext cx="8229600" cy="2330102"/>
          </a:xfrm>
        </p:spPr>
        <p:txBody>
          <a:bodyPr/>
          <a:lstStyle/>
          <a:p>
            <a:pPr marL="0" indent="0">
              <a:buNone/>
            </a:pPr>
            <a:r>
              <a:rPr lang="en-GB" sz="2400" b="1" dirty="0" smtClean="0"/>
              <a:t>Good practice says that transport policies should be:-</a:t>
            </a:r>
          </a:p>
          <a:p>
            <a:pPr>
              <a:buFont typeface="Courier New" panose="02070309020205020404" pitchFamily="49" charset="0"/>
              <a:buChar char="o"/>
            </a:pPr>
            <a:r>
              <a:rPr lang="en-GB" sz="2400" dirty="0" smtClean="0"/>
              <a:t>Clear</a:t>
            </a:r>
          </a:p>
          <a:p>
            <a:pPr>
              <a:buFont typeface="Courier New" panose="02070309020205020404" pitchFamily="49" charset="0"/>
              <a:buChar char="o"/>
            </a:pPr>
            <a:r>
              <a:rPr lang="en-GB" sz="2400" dirty="0" smtClean="0"/>
              <a:t>Easy to understand</a:t>
            </a:r>
          </a:p>
          <a:p>
            <a:pPr>
              <a:buFont typeface="Courier New" panose="02070309020205020404" pitchFamily="49" charset="0"/>
              <a:buChar char="o"/>
            </a:pPr>
            <a:r>
              <a:rPr lang="en-GB" sz="2400" dirty="0" smtClean="0"/>
              <a:t>Accurate</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235012282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3150221" cy="707886"/>
          </a:xfrm>
          <a:prstGeom prst="rect">
            <a:avLst/>
          </a:prstGeom>
        </p:spPr>
        <p:txBody>
          <a:bodyPr wrap="none">
            <a:spAutoFit/>
          </a:bodyPr>
          <a:lstStyle/>
          <a:p>
            <a:pPr hangingPunct="1"/>
            <a:r>
              <a:rPr lang="en-GB" sz="4000" dirty="0" smtClean="0"/>
              <a:t>Short Breaks</a:t>
            </a:r>
            <a:endParaRPr lang="en-GB"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175674"/>
            <a:ext cx="4062725" cy="3134329"/>
          </a:xfrm>
          <a:prstGeom prst="rect">
            <a:avLst/>
          </a:prstGeom>
        </p:spPr>
      </p:pic>
      <p:sp>
        <p:nvSpPr>
          <p:cNvPr id="5" name="Rectangle 4"/>
          <p:cNvSpPr/>
          <p:nvPr/>
        </p:nvSpPr>
        <p:spPr>
          <a:xfrm>
            <a:off x="738929" y="1844824"/>
            <a:ext cx="3166868" cy="2031325"/>
          </a:xfrm>
          <a:prstGeom prst="rect">
            <a:avLst/>
          </a:prstGeom>
        </p:spPr>
        <p:txBody>
          <a:bodyPr wrap="square">
            <a:spAutoFit/>
          </a:bodyPr>
          <a:lstStyle/>
          <a:p>
            <a:r>
              <a:rPr lang="en-GB" dirty="0"/>
              <a:t>The Breaks for Carers of Disabled Children Regulations </a:t>
            </a:r>
            <a:r>
              <a:rPr lang="en-GB" dirty="0" smtClean="0"/>
              <a:t>2011</a:t>
            </a:r>
          </a:p>
          <a:p>
            <a:endParaRPr lang="en-GB" dirty="0"/>
          </a:p>
          <a:p>
            <a:endParaRPr lang="en-GB" dirty="0" smtClean="0"/>
          </a:p>
          <a:p>
            <a:r>
              <a:rPr lang="en-GB" dirty="0"/>
              <a:t>The Chronically Sick and Disabled Persons Act 1970</a:t>
            </a:r>
          </a:p>
        </p:txBody>
      </p:sp>
    </p:spTree>
    <p:extLst>
      <p:ext uri="{BB962C8B-B14F-4D97-AF65-F5344CB8AC3E}">
        <p14:creationId xmlns:p14="http://schemas.microsoft.com/office/powerpoint/2010/main" val="343527062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462562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The Duty to Consult</a:t>
            </a:r>
            <a:endParaRPr kumimoji="0" lang="en-GB" sz="4000" b="0" i="0" u="none" strike="noStrike" cap="none" spc="0" normalizeH="0" baseline="0" dirty="0">
              <a:ln>
                <a:noFill/>
              </a:ln>
              <a:solidFill>
                <a:srgbClr val="000000"/>
              </a:solidFill>
              <a:effectLst/>
              <a:uFillTx/>
              <a:latin typeface="Open Sans"/>
              <a:ea typeface="Open Sans"/>
              <a:cs typeface="Open Sans"/>
              <a:sym typeface="Open Sans"/>
            </a:endParaRPr>
          </a:p>
        </p:txBody>
      </p:sp>
      <p:sp>
        <p:nvSpPr>
          <p:cNvPr id="3" name="Rectangle 2"/>
          <p:cNvSpPr/>
          <p:nvPr/>
        </p:nvSpPr>
        <p:spPr>
          <a:xfrm>
            <a:off x="611560" y="1988840"/>
            <a:ext cx="7920880" cy="1569660"/>
          </a:xfrm>
          <a:prstGeom prst="rect">
            <a:avLst/>
          </a:prstGeom>
        </p:spPr>
        <p:txBody>
          <a:bodyPr wrap="square">
            <a:spAutoFit/>
          </a:bodyPr>
          <a:lstStyle/>
          <a:p>
            <a:r>
              <a:rPr lang="en-GB" sz="2400" dirty="0" smtClean="0"/>
              <a:t>1. Public </a:t>
            </a:r>
            <a:r>
              <a:rPr lang="en-GB" sz="2400" dirty="0"/>
              <a:t>bodies must consult in good </a:t>
            </a:r>
            <a:r>
              <a:rPr lang="en-GB" sz="2400" dirty="0" smtClean="0"/>
              <a:t>time</a:t>
            </a:r>
          </a:p>
          <a:p>
            <a:r>
              <a:rPr lang="en-GB" sz="2400" dirty="0" smtClean="0"/>
              <a:t>2</a:t>
            </a:r>
            <a:r>
              <a:rPr lang="en-GB" sz="2400" dirty="0"/>
              <a:t>. There must be enough information </a:t>
            </a:r>
            <a:endParaRPr lang="en-GB" sz="2400" dirty="0" smtClean="0"/>
          </a:p>
          <a:p>
            <a:r>
              <a:rPr lang="en-GB" sz="2400" dirty="0" smtClean="0"/>
              <a:t>3</a:t>
            </a:r>
            <a:r>
              <a:rPr lang="en-GB" sz="2400" dirty="0"/>
              <a:t>. There must be enough time for </a:t>
            </a:r>
            <a:r>
              <a:rPr lang="en-GB" sz="2400" dirty="0" smtClean="0"/>
              <a:t>responses</a:t>
            </a:r>
          </a:p>
          <a:p>
            <a:r>
              <a:rPr lang="en-GB" sz="2400" dirty="0" smtClean="0"/>
              <a:t>4</a:t>
            </a:r>
            <a:r>
              <a:rPr lang="en-GB" sz="2400" dirty="0"/>
              <a:t>. There must be genuine consideration of </a:t>
            </a:r>
            <a:r>
              <a:rPr lang="en-GB" sz="2400" dirty="0" smtClean="0"/>
              <a:t>the responses </a:t>
            </a:r>
            <a:endParaRPr lang="en-GB" sz="2400" dirty="0"/>
          </a:p>
        </p:txBody>
      </p:sp>
    </p:spTree>
    <p:extLst>
      <p:ext uri="{BB962C8B-B14F-4D97-AF65-F5344CB8AC3E}">
        <p14:creationId xmlns:p14="http://schemas.microsoft.com/office/powerpoint/2010/main" val="290588743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274838"/>
            <a:ext cx="7488832" cy="1754326"/>
          </a:xfrm>
          <a:prstGeom prst="rect">
            <a:avLst/>
          </a:prstGeom>
        </p:spPr>
        <p:txBody>
          <a:bodyPr wrap="square">
            <a:spAutoFit/>
          </a:bodyPr>
          <a:lstStyle/>
          <a:p>
            <a:r>
              <a:rPr lang="en-GB" altLang="en-US" dirty="0">
                <a:solidFill>
                  <a:schemeClr val="bg1">
                    <a:lumMod val="50000"/>
                  </a:schemeClr>
                </a:solidFill>
                <a:latin typeface="Arial" charset="0"/>
                <a:ea typeface="ＭＳ Ｐゴシック" pitchFamily="34" charset="-128"/>
                <a:cs typeface="Arial" charset="0"/>
              </a:rPr>
              <a:t>Welcome to this Contact </a:t>
            </a:r>
            <a:r>
              <a:rPr lang="en-GB" altLang="en-US" dirty="0" smtClean="0">
                <a:solidFill>
                  <a:schemeClr val="bg1">
                    <a:lumMod val="50000"/>
                  </a:schemeClr>
                </a:solidFill>
                <a:latin typeface="Arial" charset="0"/>
                <a:ea typeface="ＭＳ Ｐゴシック" pitchFamily="34" charset="-128"/>
                <a:cs typeface="Arial" charset="0"/>
              </a:rPr>
              <a:t>Webinar</a:t>
            </a:r>
            <a:endParaRPr lang="en-GB" altLang="en-US" dirty="0">
              <a:solidFill>
                <a:schemeClr val="bg1">
                  <a:lumMod val="50000"/>
                </a:schemeClr>
              </a:solidFill>
              <a:latin typeface="Arial" charset="0"/>
              <a:ea typeface="ＭＳ Ｐゴシック" pitchFamily="34" charset="-128"/>
              <a:cs typeface="Arial" charset="0"/>
            </a:endParaRPr>
          </a:p>
          <a:p>
            <a:endParaRPr lang="en-US" altLang="en-US" dirty="0">
              <a:solidFill>
                <a:schemeClr val="bg1">
                  <a:lumMod val="50000"/>
                </a:schemeClr>
              </a:solidFill>
              <a:latin typeface="Arial" charset="0"/>
              <a:ea typeface="ＭＳ Ｐゴシック" pitchFamily="34" charset="-128"/>
              <a:cs typeface="Arial" charset="0"/>
            </a:endParaRPr>
          </a:p>
          <a:p>
            <a:r>
              <a:rPr lang="en-GB" altLang="en-US" dirty="0">
                <a:solidFill>
                  <a:schemeClr val="bg1">
                    <a:lumMod val="50000"/>
                  </a:schemeClr>
                </a:solidFill>
                <a:latin typeface="Arial" charset="0"/>
                <a:ea typeface="ＭＳ Ｐゴシック" pitchFamily="34" charset="-128"/>
                <a:cs typeface="Arial" charset="0"/>
              </a:rPr>
              <a:t>If there is a technical hitch, please do bear with us</a:t>
            </a:r>
          </a:p>
          <a:p>
            <a:endParaRPr lang="en-US" altLang="en-US" dirty="0">
              <a:solidFill>
                <a:schemeClr val="bg1">
                  <a:lumMod val="50000"/>
                </a:schemeClr>
              </a:solidFill>
              <a:latin typeface="Arial" charset="0"/>
              <a:ea typeface="ＭＳ Ｐゴシック" pitchFamily="34" charset="-128"/>
              <a:cs typeface="Arial" charset="0"/>
            </a:endParaRPr>
          </a:p>
          <a:p>
            <a:r>
              <a:rPr lang="en-GB" altLang="en-US" dirty="0">
                <a:solidFill>
                  <a:schemeClr val="bg1">
                    <a:lumMod val="50000"/>
                  </a:schemeClr>
                </a:solidFill>
                <a:latin typeface="Arial" charset="0"/>
                <a:ea typeface="ＭＳ Ｐゴシック" pitchFamily="34" charset="-128"/>
                <a:cs typeface="Arial" charset="0"/>
              </a:rPr>
              <a:t>Those of you joining by pc, laptop, tablet or smart phone should now be able to see this introduction slide</a:t>
            </a:r>
          </a:p>
        </p:txBody>
      </p:sp>
      <p:sp>
        <p:nvSpPr>
          <p:cNvPr id="3" name="TextBox 2"/>
          <p:cNvSpPr txBox="1"/>
          <p:nvPr/>
        </p:nvSpPr>
        <p:spPr>
          <a:xfrm>
            <a:off x="611560" y="404664"/>
            <a:ext cx="806489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smtClean="0">
                <a:ln>
                  <a:noFill/>
                </a:ln>
                <a:solidFill>
                  <a:schemeClr val="accent4"/>
                </a:solidFill>
                <a:effectLst/>
                <a:uFillTx/>
                <a:latin typeface="Calibri" panose="020F0502020204030204" pitchFamily="34" charset="0"/>
                <a:sym typeface="Open Sans"/>
              </a:rPr>
              <a:t>Welcome!</a:t>
            </a:r>
            <a:endParaRPr kumimoji="0" lang="en-GB" sz="3600" b="1" i="0" u="none" strike="noStrike" cap="none" spc="0" normalizeH="0" baseline="0" dirty="0">
              <a:ln>
                <a:noFill/>
              </a:ln>
              <a:solidFill>
                <a:schemeClr val="accent4"/>
              </a:solidFill>
              <a:effectLst/>
              <a:uFillTx/>
              <a:latin typeface="Calibri" panose="020F0502020204030204" pitchFamily="34" charset="0"/>
              <a:sym typeface="Open Sans"/>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462562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The Duty to Consult</a:t>
            </a:r>
            <a:endParaRPr kumimoji="0" lang="en-GB" sz="4000" b="0" i="0" u="none" strike="noStrike" cap="none" spc="0" normalizeH="0" baseline="0" dirty="0">
              <a:ln>
                <a:noFill/>
              </a:ln>
              <a:solidFill>
                <a:srgbClr val="000000"/>
              </a:solidFill>
              <a:effectLst/>
              <a:uFillTx/>
              <a:latin typeface="Open Sans"/>
              <a:ea typeface="Open Sans"/>
              <a:cs typeface="Open Sans"/>
              <a:sym typeface="Open Sans"/>
            </a:endParaRPr>
          </a:p>
        </p:txBody>
      </p:sp>
      <p:sp>
        <p:nvSpPr>
          <p:cNvPr id="4" name="TextBox 3"/>
          <p:cNvSpPr txBox="1"/>
          <p:nvPr/>
        </p:nvSpPr>
        <p:spPr>
          <a:xfrm>
            <a:off x="755576" y="1484784"/>
            <a:ext cx="8064896" cy="3785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400" dirty="0" smtClean="0"/>
              <a:t>Challenging School Transport Policies</a:t>
            </a:r>
          </a:p>
          <a:p>
            <a:endParaRPr lang="en-GB" sz="2400" dirty="0">
              <a:hlinkClick r:id="rId3"/>
            </a:endParaRPr>
          </a:p>
          <a:p>
            <a:r>
              <a:rPr lang="en-GB" sz="2400" dirty="0" smtClean="0"/>
              <a:t>On Contact’s website:-</a:t>
            </a:r>
          </a:p>
          <a:p>
            <a:pPr marL="342900" indent="-342900">
              <a:buFont typeface="Arial" panose="020B0604020202020204" pitchFamily="34" charset="0"/>
              <a:buChar char="•"/>
            </a:pPr>
            <a:r>
              <a:rPr lang="en-GB" sz="2400" dirty="0" smtClean="0"/>
              <a:t>Information for families</a:t>
            </a:r>
          </a:p>
          <a:p>
            <a:pPr marL="342900" indent="-342900">
              <a:buFont typeface="Arial" panose="020B0604020202020204" pitchFamily="34" charset="0"/>
              <a:buChar char="•"/>
            </a:pPr>
            <a:r>
              <a:rPr lang="en-GB" sz="2400" dirty="0" smtClean="0"/>
              <a:t>Requirements to consult</a:t>
            </a:r>
          </a:p>
          <a:p>
            <a:pPr marL="342900" indent="-342900">
              <a:buFont typeface="Arial" panose="020B0604020202020204" pitchFamily="34" charset="0"/>
              <a:buChar char="•"/>
            </a:pPr>
            <a:r>
              <a:rPr lang="en-GB" sz="2400" dirty="0" smtClean="0"/>
              <a:t>Common reasons to challenge a local school transport policy</a:t>
            </a:r>
          </a:p>
          <a:p>
            <a:pPr marL="342900" indent="-342900">
              <a:buFont typeface="Arial" panose="020B0604020202020204" pitchFamily="34" charset="0"/>
              <a:buChar char="•"/>
            </a:pPr>
            <a:r>
              <a:rPr lang="en-GB" sz="2400" dirty="0" smtClean="0"/>
              <a:t>Further information</a:t>
            </a:r>
            <a:endParaRPr lang="en-GB" sz="2400" dirty="0" smtClean="0">
              <a:hlinkClick r:id="rId3"/>
            </a:endParaRPr>
          </a:p>
          <a:p>
            <a:endParaRPr lang="en-GB" sz="2400" dirty="0">
              <a:hlinkClick r:id="rId3"/>
            </a:endParaRPr>
          </a:p>
          <a:p>
            <a:endParaRPr kumimoji="0" lang="en-GB" sz="2400" b="0" i="0" u="none" strike="noStrike" cap="none" spc="0" normalizeH="0" baseline="0" dirty="0">
              <a:ln>
                <a:noFill/>
              </a:ln>
              <a:solidFill>
                <a:srgbClr val="000000"/>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58443211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462562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The Duty to Consult</a:t>
            </a:r>
            <a:endParaRPr kumimoji="0" lang="en-GB" sz="4000" b="0" i="0" u="none" strike="noStrike" cap="none" spc="0" normalizeH="0" baseline="0" dirty="0">
              <a:ln>
                <a:noFill/>
              </a:ln>
              <a:solidFill>
                <a:srgbClr val="000000"/>
              </a:solidFill>
              <a:effectLst/>
              <a:uFillTx/>
              <a:latin typeface="Open Sans"/>
              <a:ea typeface="Open Sans"/>
              <a:cs typeface="Open Sans"/>
              <a:sym typeface="Open Sans"/>
            </a:endParaRPr>
          </a:p>
        </p:txBody>
      </p:sp>
      <p:sp>
        <p:nvSpPr>
          <p:cNvPr id="4" name="TextBox 3"/>
          <p:cNvSpPr txBox="1"/>
          <p:nvPr/>
        </p:nvSpPr>
        <p:spPr>
          <a:xfrm>
            <a:off x="755576" y="1772816"/>
            <a:ext cx="8064896"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400" dirty="0" smtClean="0"/>
              <a:t>See Contact’s website for more information</a:t>
            </a:r>
            <a:endParaRPr lang="en-GB" sz="2400" dirty="0" smtClean="0">
              <a:hlinkClick r:id="rId3"/>
            </a:endParaRPr>
          </a:p>
          <a:p>
            <a:endParaRPr lang="en-GB" sz="2400" dirty="0">
              <a:hlinkClick r:id="rId3"/>
            </a:endParaRPr>
          </a:p>
          <a:p>
            <a:r>
              <a:rPr lang="en-GB" sz="2400" dirty="0">
                <a:hlinkClick r:id="rId3"/>
              </a:rPr>
              <a:t>https://contact.org.uk/advice-and-support/education-learning/transport-to-school-and-college/challenging-school-transport-policies/</a:t>
            </a:r>
          </a:p>
          <a:p>
            <a:endParaRPr lang="en-GB" sz="2400" dirty="0" smtClean="0">
              <a:hlinkClick r:id="rId3"/>
            </a:endParaRPr>
          </a:p>
          <a:p>
            <a:endParaRPr lang="en-GB" sz="2400" dirty="0">
              <a:hlinkClick r:id="rId3"/>
            </a:endParaRPr>
          </a:p>
          <a:p>
            <a:endParaRPr kumimoji="0" lang="en-GB" sz="2400" b="0" i="0" u="none" strike="noStrike" cap="none" spc="0" normalizeH="0" baseline="0" dirty="0">
              <a:ln>
                <a:noFill/>
              </a:ln>
              <a:solidFill>
                <a:srgbClr val="000000"/>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328482508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5281252"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How to </a:t>
            </a:r>
            <a:r>
              <a:rPr lang="en-GB" sz="4000" dirty="0"/>
              <a:t>H</a:t>
            </a: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ave </a:t>
            </a:r>
            <a:r>
              <a:rPr lang="en-GB" sz="4000" dirty="0"/>
              <a:t>Y</a:t>
            </a: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our Say</a:t>
            </a:r>
            <a:endParaRPr kumimoji="0" lang="en-GB" sz="4000" b="0" i="0" u="none" strike="noStrike" cap="none" spc="0" normalizeH="0" baseline="0" dirty="0">
              <a:ln>
                <a:noFill/>
              </a:ln>
              <a:solidFill>
                <a:srgbClr val="000000"/>
              </a:solidFill>
              <a:effectLst/>
              <a:uFillTx/>
              <a:latin typeface="Open Sans"/>
              <a:ea typeface="Open Sans"/>
              <a:cs typeface="Open Sans"/>
              <a:sym typeface="Open Sans"/>
            </a:endParaRPr>
          </a:p>
        </p:txBody>
      </p:sp>
      <p:sp>
        <p:nvSpPr>
          <p:cNvPr id="4" name="TextBox 3"/>
          <p:cNvSpPr txBox="1"/>
          <p:nvPr/>
        </p:nvSpPr>
        <p:spPr>
          <a:xfrm>
            <a:off x="755576" y="1772816"/>
            <a:ext cx="8064896"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Arial" panose="020B0604020202020204" pitchFamily="34" charset="0"/>
              <a:buChar char="•"/>
            </a:pPr>
            <a:r>
              <a:rPr lang="en-GB" sz="2400" dirty="0"/>
              <a:t>Check </a:t>
            </a:r>
            <a:r>
              <a:rPr lang="en-GB" sz="2400" dirty="0" smtClean="0"/>
              <a:t>your Local Offer.</a:t>
            </a:r>
          </a:p>
          <a:p>
            <a:pPr marL="342900" indent="-342900">
              <a:buFont typeface="Arial" panose="020B0604020202020204" pitchFamily="34" charset="0"/>
              <a:buChar char="•"/>
            </a:pPr>
            <a:r>
              <a:rPr lang="en-GB" sz="2400" dirty="0" smtClean="0"/>
              <a:t>Respond </a:t>
            </a:r>
            <a:r>
              <a:rPr lang="en-GB" sz="2400" dirty="0"/>
              <a:t>to </a:t>
            </a:r>
            <a:r>
              <a:rPr lang="en-GB" sz="2400" dirty="0" smtClean="0"/>
              <a:t>consultations.</a:t>
            </a:r>
          </a:p>
          <a:p>
            <a:pPr marL="342900" indent="-342900">
              <a:buFont typeface="Arial" panose="020B0604020202020204" pitchFamily="34" charset="0"/>
              <a:buChar char="•"/>
            </a:pPr>
            <a:r>
              <a:rPr lang="en-GB" sz="2400" dirty="0" smtClean="0"/>
              <a:t>If </a:t>
            </a:r>
            <a:r>
              <a:rPr lang="en-GB" sz="2400" dirty="0"/>
              <a:t>you think there is something wrong with an existing transport policy, make a formal complaint to your local </a:t>
            </a:r>
            <a:r>
              <a:rPr lang="en-GB" sz="2400" dirty="0" smtClean="0"/>
              <a:t>authority.</a:t>
            </a:r>
          </a:p>
          <a:p>
            <a:pPr marL="342900" indent="-342900">
              <a:buFont typeface="Arial" panose="020B0604020202020204" pitchFamily="34" charset="0"/>
              <a:buChar char="•"/>
            </a:pPr>
            <a:r>
              <a:rPr lang="en-GB" sz="2400" dirty="0" smtClean="0"/>
              <a:t>Contact </a:t>
            </a:r>
            <a:r>
              <a:rPr lang="en-GB" sz="2400" dirty="0"/>
              <a:t>the education team on </a:t>
            </a:r>
            <a:r>
              <a:rPr lang="en-GB" sz="2400" dirty="0" smtClean="0"/>
              <a:t>Contact’s </a:t>
            </a:r>
            <a:r>
              <a:rPr lang="en-GB" sz="2400" dirty="0"/>
              <a:t>helpline for further advice if you need </a:t>
            </a:r>
            <a:r>
              <a:rPr lang="en-GB" sz="2400" dirty="0" smtClean="0"/>
              <a:t>to: </a:t>
            </a:r>
            <a:r>
              <a:rPr lang="en-GB" sz="2400" b="1" dirty="0">
                <a:solidFill>
                  <a:srgbClr val="0070C0"/>
                </a:solidFill>
              </a:rPr>
              <a:t>0808 808 3555</a:t>
            </a:r>
            <a:endParaRPr kumimoji="0" lang="en-GB" sz="2400" b="1" i="0" u="none" strike="noStrike" cap="none" spc="0" normalizeH="0" baseline="0" dirty="0">
              <a:ln>
                <a:noFill/>
              </a:ln>
              <a:solidFill>
                <a:srgbClr val="0070C0"/>
              </a:solidFill>
              <a:effectLst/>
              <a:uFillTx/>
              <a:sym typeface="Open Sans"/>
            </a:endParaRPr>
          </a:p>
        </p:txBody>
      </p:sp>
    </p:spTree>
    <p:extLst>
      <p:ext uri="{BB962C8B-B14F-4D97-AF65-F5344CB8AC3E}">
        <p14:creationId xmlns:p14="http://schemas.microsoft.com/office/powerpoint/2010/main" val="415275302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4896544"/>
          </a:xfrm>
        </p:spPr>
        <p:txBody>
          <a:bodyPr>
            <a:normAutofit fontScale="90000"/>
          </a:bodyPr>
          <a:lstStyle/>
          <a:p>
            <a:r>
              <a:rPr lang="en-GB" dirty="0"/>
              <a:t>Home to school travel and transport </a:t>
            </a:r>
            <a:r>
              <a:rPr lang="en-GB" dirty="0" smtClean="0"/>
              <a:t>guidance</a:t>
            </a:r>
            <a:br>
              <a:rPr lang="en-GB" dirty="0" smtClean="0"/>
            </a:br>
            <a:r>
              <a:rPr lang="en-GB" dirty="0" smtClean="0"/>
              <a:t/>
            </a:r>
            <a:br>
              <a:rPr lang="en-GB" dirty="0" smtClean="0"/>
            </a:br>
            <a:r>
              <a:rPr lang="en-GB" sz="2700" dirty="0" smtClean="0">
                <a:solidFill>
                  <a:schemeClr val="tx1"/>
                </a:solidFill>
              </a:rPr>
              <a:t>The Government has published statutory guidance which can be viewed via the website</a:t>
            </a:r>
            <a:r>
              <a:rPr lang="en-GB" sz="2700" dirty="0">
                <a:solidFill>
                  <a:schemeClr val="tx1"/>
                </a:solidFill>
              </a:rPr>
              <a:t>: </a:t>
            </a:r>
            <a:r>
              <a:rPr lang="en-GB" sz="2700" dirty="0">
                <a:solidFill>
                  <a:schemeClr val="tx1"/>
                </a:solidFill>
                <a:hlinkClick r:id="rId3"/>
              </a:rPr>
              <a:t>https://</a:t>
            </a:r>
            <a:r>
              <a:rPr lang="en-GB" sz="2700" dirty="0" smtClean="0">
                <a:solidFill>
                  <a:schemeClr val="tx1"/>
                </a:solidFill>
                <a:hlinkClick r:id="rId3"/>
              </a:rPr>
              <a:t>www.gov.uk/government/publications/home-to-school-travel-and-transport-guidance</a:t>
            </a:r>
            <a:r>
              <a:rPr lang="en-GB" sz="2700" dirty="0" smtClean="0">
                <a:solidFill>
                  <a:schemeClr val="tx1"/>
                </a:solidFill>
              </a:rPr>
              <a:t> </a:t>
            </a:r>
            <a:r>
              <a:rPr lang="en-GB" sz="1800" dirty="0" smtClean="0">
                <a:solidFill>
                  <a:schemeClr val="tx1"/>
                </a:solidFill>
              </a:rPr>
              <a:t/>
            </a:r>
            <a:br>
              <a:rPr lang="en-GB" sz="1800" dirty="0" smtClean="0">
                <a:solidFill>
                  <a:schemeClr val="tx1"/>
                </a:solidFill>
              </a:rPr>
            </a:br>
            <a:r>
              <a:rPr lang="en-GB" sz="1800" dirty="0" smtClean="0">
                <a:solidFill>
                  <a:schemeClr val="tx1"/>
                </a:solidFill>
              </a:rPr>
              <a:t/>
            </a:r>
            <a:br>
              <a:rPr lang="en-GB" sz="1800" dirty="0" smtClean="0">
                <a:solidFill>
                  <a:schemeClr val="tx1"/>
                </a:solidFill>
              </a:rPr>
            </a:br>
            <a:r>
              <a:rPr lang="en-GB" sz="2700" dirty="0" smtClean="0">
                <a:solidFill>
                  <a:schemeClr val="tx1"/>
                </a:solidFill>
              </a:rPr>
              <a:t>Contact has produced a Home to School Factsheet which can be found on </a:t>
            </a:r>
            <a:r>
              <a:rPr lang="en-GB" sz="2700" dirty="0">
                <a:solidFill>
                  <a:schemeClr val="tx1"/>
                </a:solidFill>
              </a:rPr>
              <a:t>their website: </a:t>
            </a:r>
            <a:r>
              <a:rPr lang="en-GB" sz="2700" dirty="0">
                <a:solidFill>
                  <a:schemeClr val="tx1"/>
                </a:solidFill>
                <a:hlinkClick r:id="rId4"/>
              </a:rPr>
              <a:t>https://contact.org.uk/advice-and-support/resource-library/factsheet-home-to-school-transport-england</a:t>
            </a:r>
            <a:r>
              <a:rPr lang="en-GB" sz="2700" dirty="0" smtClean="0">
                <a:solidFill>
                  <a:schemeClr val="tx1"/>
                </a:solidFill>
                <a:hlinkClick r:id="rId4"/>
              </a:rPr>
              <a:t>/</a:t>
            </a:r>
            <a:r>
              <a:rPr lang="en-GB" sz="2700" dirty="0" smtClean="0">
                <a:solidFill>
                  <a:schemeClr val="tx1"/>
                </a:solidFill>
              </a:rPr>
              <a:t> </a:t>
            </a:r>
            <a:r>
              <a:rPr lang="en-GB" sz="2700" dirty="0">
                <a:solidFill>
                  <a:schemeClr val="tx1"/>
                </a:solidFill>
              </a:rPr>
              <a:t/>
            </a:r>
            <a:br>
              <a:rPr lang="en-GB" sz="2700" dirty="0">
                <a:solidFill>
                  <a:schemeClr val="tx1"/>
                </a:solidFill>
              </a:rPr>
            </a:br>
            <a:r>
              <a:rPr lang="en-GB" sz="1800" dirty="0" smtClean="0">
                <a:solidFill>
                  <a:schemeClr val="tx1"/>
                </a:solidFill>
              </a:rPr>
              <a:t/>
            </a:r>
            <a:br>
              <a:rPr lang="en-GB" sz="1800" dirty="0" smtClean="0">
                <a:solidFill>
                  <a:schemeClr val="tx1"/>
                </a:solidFill>
              </a:rPr>
            </a:br>
            <a:endParaRPr lang="en-GB" dirty="0"/>
          </a:p>
        </p:txBody>
      </p:sp>
    </p:spTree>
    <p:extLst>
      <p:ext uri="{BB962C8B-B14F-4D97-AF65-F5344CB8AC3E}">
        <p14:creationId xmlns:p14="http://schemas.microsoft.com/office/powerpoint/2010/main" val="149009815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7" y="548680"/>
            <a:ext cx="7920880"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Transport</a:t>
            </a:r>
            <a:r>
              <a:rPr kumimoji="0" lang="en-GB" sz="4000" b="0" i="0" u="none" strike="noStrike" cap="none" spc="0" normalizeH="0" dirty="0" smtClean="0">
                <a:ln>
                  <a:noFill/>
                </a:ln>
                <a:solidFill>
                  <a:srgbClr val="000000"/>
                </a:solidFill>
                <a:effectLst/>
                <a:uFillTx/>
                <a:latin typeface="Open Sans"/>
                <a:ea typeface="Open Sans"/>
                <a:cs typeface="Open Sans"/>
                <a:sym typeface="Open Sans"/>
              </a:rPr>
              <a:t> Issues Identified by Parent Carers</a:t>
            </a:r>
            <a:endParaRPr kumimoji="0" lang="en-GB" sz="4000" b="0" i="0" u="none" strike="noStrike" cap="none" spc="0" normalizeH="0" baseline="0" dirty="0">
              <a:ln>
                <a:noFill/>
              </a:ln>
              <a:solidFill>
                <a:srgbClr val="000000"/>
              </a:solidFill>
              <a:effectLst/>
              <a:uFillTx/>
              <a:latin typeface="Open Sans"/>
              <a:ea typeface="Open Sans"/>
              <a:cs typeface="Open Sans"/>
              <a:sym typeface="Open Sans"/>
            </a:endParaRPr>
          </a:p>
        </p:txBody>
      </p:sp>
      <p:sp>
        <p:nvSpPr>
          <p:cNvPr id="3" name="TextBox 2"/>
          <p:cNvSpPr txBox="1"/>
          <p:nvPr/>
        </p:nvSpPr>
        <p:spPr>
          <a:xfrm>
            <a:off x="755577" y="2420888"/>
            <a:ext cx="6696744"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dirty="0" smtClean="0"/>
              <a:t>STC, a UK specialist </a:t>
            </a:r>
            <a:r>
              <a:rPr lang="en-GB" dirty="0"/>
              <a:t>school travel and transport </a:t>
            </a:r>
            <a:r>
              <a:rPr lang="en-GB" dirty="0" smtClean="0"/>
              <a:t>consultancy company, works </a:t>
            </a:r>
            <a:r>
              <a:rPr lang="en-GB" dirty="0"/>
              <a:t>for local authorities and bus operators, for schools and colleges, and other organisations involved in passenger </a:t>
            </a:r>
            <a:r>
              <a:rPr lang="en-GB" dirty="0" smtClean="0"/>
              <a:t>transport.</a:t>
            </a:r>
          </a:p>
          <a:p>
            <a:endParaRPr kumimoji="0" lang="en-GB" sz="1800" b="0" i="0" u="none" strike="noStrike" cap="none" spc="0" normalizeH="0" baseline="0" dirty="0">
              <a:ln>
                <a:noFill/>
              </a:ln>
              <a:solidFill>
                <a:srgbClr val="000000"/>
              </a:solidFill>
              <a:effectLst/>
              <a:uFillTx/>
              <a:latin typeface="Open Sans"/>
              <a:ea typeface="Open Sans"/>
              <a:cs typeface="Open Sans"/>
              <a:sym typeface="Open Sans"/>
            </a:endParaRPr>
          </a:p>
          <a:p>
            <a:r>
              <a:rPr lang="en-GB" dirty="0" smtClean="0"/>
              <a:t>2016 cross UK survey</a:t>
            </a:r>
          </a:p>
          <a:p>
            <a:endParaRPr kumimoji="0" lang="en-GB" sz="1800" b="0" i="0" u="none" strike="noStrike" cap="none" spc="0" normalizeH="0" baseline="0" dirty="0">
              <a:ln>
                <a:noFill/>
              </a:ln>
              <a:solidFill>
                <a:srgbClr val="000000"/>
              </a:solidFill>
              <a:effectLst/>
              <a:uFillTx/>
              <a:latin typeface="Open Sans"/>
              <a:ea typeface="Open Sans"/>
              <a:cs typeface="Open Sans"/>
              <a:sym typeface="Open Sans"/>
            </a:endParaRPr>
          </a:p>
          <a:p>
            <a:r>
              <a:rPr lang="en-GB" dirty="0" smtClean="0"/>
              <a:t>Update published in 2018</a:t>
            </a:r>
            <a:endParaRPr kumimoji="0" lang="en-GB" sz="1800" b="0" i="0" u="none" strike="noStrike" cap="none" spc="0" normalizeH="0" baseline="0" dirty="0">
              <a:ln>
                <a:noFill/>
              </a:ln>
              <a:solidFill>
                <a:srgbClr val="000000"/>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224189814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252" y="760925"/>
            <a:ext cx="3600400" cy="3970318"/>
          </a:xfrm>
          <a:prstGeom prst="rect">
            <a:avLst/>
          </a:prstGeom>
        </p:spPr>
        <p:txBody>
          <a:bodyPr wrap="square">
            <a:spAutoFit/>
          </a:bodyPr>
          <a:lstStyle/>
          <a:p>
            <a:r>
              <a:rPr lang="en-GB" dirty="0" smtClean="0"/>
              <a:t>According to STC, in </a:t>
            </a:r>
            <a:r>
              <a:rPr lang="en-GB" dirty="0"/>
              <a:t>2016/17, expenditure on school transport in England has risen to £1.114 billion per year – up from £1.062 billion in </a:t>
            </a:r>
            <a:r>
              <a:rPr lang="en-GB" dirty="0" smtClean="0"/>
              <a:t>2014/15.</a:t>
            </a:r>
          </a:p>
          <a:p>
            <a:endParaRPr lang="en-GB" dirty="0"/>
          </a:p>
          <a:p>
            <a:r>
              <a:rPr lang="en-GB" dirty="0"/>
              <a:t>SEN transport costs have continued to rise and account for a growing proportion of spend and pupils receiving transport – to £732m in England, accounting for two-thirds of expenditure and more than 22% of pupils qualifying. </a:t>
            </a:r>
          </a:p>
        </p:txBody>
      </p:sp>
      <p:pic>
        <p:nvPicPr>
          <p:cNvPr id="3" name="Picture 2"/>
          <p:cNvPicPr>
            <a:picLocks noChangeAspect="1"/>
          </p:cNvPicPr>
          <p:nvPr/>
        </p:nvPicPr>
        <p:blipFill rotWithShape="1">
          <a:blip r:embed="rId3"/>
          <a:srcRect l="24013" t="41600" r="51575" b="13600"/>
          <a:stretch/>
        </p:blipFill>
        <p:spPr>
          <a:xfrm>
            <a:off x="4067944" y="404663"/>
            <a:ext cx="4536504" cy="4682843"/>
          </a:xfrm>
          <a:prstGeom prst="rect">
            <a:avLst/>
          </a:prstGeom>
        </p:spPr>
      </p:pic>
    </p:spTree>
    <p:extLst>
      <p:ext uri="{BB962C8B-B14F-4D97-AF65-F5344CB8AC3E}">
        <p14:creationId xmlns:p14="http://schemas.microsoft.com/office/powerpoint/2010/main" val="17445360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2520280" cy="5078313"/>
          </a:xfrm>
          <a:prstGeom prst="rect">
            <a:avLst/>
          </a:prstGeom>
        </p:spPr>
        <p:txBody>
          <a:bodyPr wrap="square">
            <a:spAutoFit/>
          </a:bodyPr>
          <a:lstStyle/>
          <a:p>
            <a:r>
              <a:rPr lang="en-GB" dirty="0"/>
              <a:t>The majority of local authorities </a:t>
            </a:r>
            <a:r>
              <a:rPr lang="en-GB" dirty="0" smtClean="0"/>
              <a:t>responding to STC’s survey have </a:t>
            </a:r>
            <a:r>
              <a:rPr lang="en-GB" dirty="0"/>
              <a:t>and/or are planning to make further changes to tighten entitlement policies for school transport to enable them to manage budgets.  </a:t>
            </a:r>
            <a:endParaRPr lang="en-GB" dirty="0" smtClean="0"/>
          </a:p>
          <a:p>
            <a:endParaRPr lang="en-GB" dirty="0"/>
          </a:p>
          <a:p>
            <a:r>
              <a:rPr lang="en-GB" dirty="0"/>
              <a:t>This year’s survey confirms that further cuts to SEN transport and post 16 transport, and continued increases in charges, are expected. </a:t>
            </a:r>
          </a:p>
        </p:txBody>
      </p:sp>
      <p:pic>
        <p:nvPicPr>
          <p:cNvPr id="3" name="Picture 2"/>
          <p:cNvPicPr>
            <a:picLocks noChangeAspect="1"/>
          </p:cNvPicPr>
          <p:nvPr/>
        </p:nvPicPr>
        <p:blipFill rotWithShape="1">
          <a:blip r:embed="rId3"/>
          <a:srcRect l="24013" t="19201" r="50787" b="36000"/>
          <a:stretch/>
        </p:blipFill>
        <p:spPr>
          <a:xfrm>
            <a:off x="3779912" y="463228"/>
            <a:ext cx="4968552" cy="4968552"/>
          </a:xfrm>
          <a:prstGeom prst="rect">
            <a:avLst/>
          </a:prstGeom>
        </p:spPr>
      </p:pic>
    </p:spTree>
    <p:extLst>
      <p:ext uri="{BB962C8B-B14F-4D97-AF65-F5344CB8AC3E}">
        <p14:creationId xmlns:p14="http://schemas.microsoft.com/office/powerpoint/2010/main" val="189693020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8136904" cy="3785652"/>
          </a:xfrm>
          <a:prstGeom prst="rect">
            <a:avLst/>
          </a:prstGeom>
        </p:spPr>
        <p:txBody>
          <a:bodyPr wrap="square">
            <a:spAutoFit/>
          </a:bodyPr>
          <a:lstStyle/>
          <a:p>
            <a:pPr algn="just"/>
            <a:r>
              <a:rPr lang="en-GB" sz="2400" dirty="0" smtClean="0"/>
              <a:t>53 LAs </a:t>
            </a:r>
            <a:r>
              <a:rPr lang="en-GB" sz="2400" dirty="0"/>
              <a:t>responded </a:t>
            </a:r>
            <a:r>
              <a:rPr lang="en-GB" sz="2400" dirty="0" smtClean="0"/>
              <a:t>to STC’s survey, representing </a:t>
            </a:r>
            <a:r>
              <a:rPr lang="en-GB" sz="2400" dirty="0"/>
              <a:t>30% of authorities in England, 26% of authorities in the UK</a:t>
            </a:r>
            <a:r>
              <a:rPr lang="en-GB" sz="2400" dirty="0" smtClean="0"/>
              <a:t>.</a:t>
            </a:r>
          </a:p>
          <a:p>
            <a:pPr algn="just"/>
            <a:r>
              <a:rPr lang="en-GB" sz="2400" dirty="0" smtClean="0"/>
              <a:t> </a:t>
            </a:r>
            <a:endParaRPr lang="en-GB" sz="2400" dirty="0"/>
          </a:p>
          <a:p>
            <a:pPr algn="just"/>
            <a:r>
              <a:rPr lang="en-GB" sz="2400" dirty="0"/>
              <a:t>Respondents included 3 London Boroughs, 14 Metropolitan Boroughs, 15 Shire Counties, 14 Unitary authorities, 4 Scottish authorities and 3 Welsh authorities. </a:t>
            </a:r>
            <a:endParaRPr lang="en-GB" sz="2400" dirty="0" smtClean="0"/>
          </a:p>
          <a:p>
            <a:pPr algn="just"/>
            <a:endParaRPr lang="en-GB" sz="2400" dirty="0"/>
          </a:p>
          <a:p>
            <a:pPr algn="just"/>
            <a:r>
              <a:rPr lang="en-GB" sz="2400" dirty="0" smtClean="0"/>
              <a:t>STC’s report update can be found on </a:t>
            </a:r>
            <a:r>
              <a:rPr lang="en-GB" sz="2400" dirty="0"/>
              <a:t>their website: </a:t>
            </a:r>
            <a:r>
              <a:rPr lang="en-GB" sz="2400" dirty="0">
                <a:hlinkClick r:id="rId3"/>
              </a:rPr>
              <a:t>http://www.school-transport.com/about-stc/2018-survey-results</a:t>
            </a:r>
            <a:r>
              <a:rPr lang="en-GB" sz="2400" dirty="0" smtClean="0">
                <a:hlinkClick r:id="rId3"/>
              </a:rPr>
              <a:t>/</a:t>
            </a:r>
            <a:r>
              <a:rPr lang="en-GB" sz="2400" dirty="0" smtClean="0"/>
              <a:t> </a:t>
            </a:r>
            <a:endParaRPr lang="en-GB" sz="2400" dirty="0"/>
          </a:p>
        </p:txBody>
      </p:sp>
    </p:spTree>
    <p:extLst>
      <p:ext uri="{BB962C8B-B14F-4D97-AF65-F5344CB8AC3E}">
        <p14:creationId xmlns:p14="http://schemas.microsoft.com/office/powerpoint/2010/main" val="368147710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7" y="2204864"/>
            <a:ext cx="7557515" cy="3416320"/>
          </a:xfrm>
          <a:prstGeom prst="rect">
            <a:avLst/>
          </a:prstGeom>
        </p:spPr>
        <p:txBody>
          <a:bodyPr wrap="square">
            <a:spAutoFit/>
          </a:bodyPr>
          <a:lstStyle/>
          <a:p>
            <a:r>
              <a:rPr lang="en-GB" sz="2400" dirty="0" smtClean="0"/>
              <a:t>•48% and </a:t>
            </a:r>
            <a:r>
              <a:rPr lang="en-GB" sz="2400" dirty="0"/>
              <a:t>mostly mums said that school travel arrangements for their disabled child meant that they can't work or have had to decrease working hours</a:t>
            </a:r>
            <a:r>
              <a:rPr lang="en-GB" sz="2400" dirty="0" smtClean="0"/>
              <a:t>.</a:t>
            </a:r>
          </a:p>
          <a:p>
            <a:endParaRPr lang="en-GB" sz="2400" dirty="0"/>
          </a:p>
          <a:p>
            <a:r>
              <a:rPr lang="en-GB" sz="2400" dirty="0"/>
              <a:t>•</a:t>
            </a:r>
            <a:r>
              <a:rPr lang="en-GB" sz="2400" dirty="0" smtClean="0"/>
              <a:t>23% </a:t>
            </a:r>
            <a:r>
              <a:rPr lang="en-GB" sz="2400" dirty="0"/>
              <a:t>said their child's journey to school is stressful which makes it harder for their child to learn</a:t>
            </a:r>
            <a:r>
              <a:rPr lang="en-GB" sz="2400" dirty="0" smtClean="0"/>
              <a:t>.</a:t>
            </a:r>
          </a:p>
          <a:p>
            <a:endParaRPr lang="en-GB" sz="2400" dirty="0"/>
          </a:p>
          <a:p>
            <a:r>
              <a:rPr lang="en-GB" sz="2400" dirty="0"/>
              <a:t>•</a:t>
            </a:r>
            <a:r>
              <a:rPr lang="en-GB" sz="2400" dirty="0" smtClean="0"/>
              <a:t>51% </a:t>
            </a:r>
            <a:r>
              <a:rPr lang="en-GB" sz="2400" dirty="0"/>
              <a:t>of local school transport policies in England include unlawful statements.</a:t>
            </a:r>
          </a:p>
        </p:txBody>
      </p:sp>
      <p:sp>
        <p:nvSpPr>
          <p:cNvPr id="3" name="TextBox 2"/>
          <p:cNvSpPr txBox="1"/>
          <p:nvPr/>
        </p:nvSpPr>
        <p:spPr>
          <a:xfrm>
            <a:off x="755577" y="548680"/>
            <a:ext cx="7920880"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School Transport</a:t>
            </a:r>
            <a:r>
              <a:rPr kumimoji="0" lang="en-GB" sz="4000" b="0" i="0" u="none" strike="noStrike" cap="none" spc="0" normalizeH="0" dirty="0" smtClean="0">
                <a:ln>
                  <a:noFill/>
                </a:ln>
                <a:solidFill>
                  <a:srgbClr val="000000"/>
                </a:solidFill>
                <a:effectLst/>
                <a:uFillTx/>
                <a:latin typeface="Open Sans"/>
                <a:ea typeface="Open Sans"/>
                <a:cs typeface="Open Sans"/>
                <a:sym typeface="Open Sans"/>
              </a:rPr>
              <a:t> Inquiry</a:t>
            </a:r>
          </a:p>
          <a:p>
            <a:pPr marL="0" marR="0" indent="0" algn="l" defTabSz="457200" rtl="0" fontAlgn="auto" latinLnBrk="0" hangingPunct="0">
              <a:lnSpc>
                <a:spcPct val="100000"/>
              </a:lnSpc>
              <a:spcBef>
                <a:spcPts val="0"/>
              </a:spcBef>
              <a:spcAft>
                <a:spcPts val="0"/>
              </a:spcAft>
              <a:buClrTx/>
              <a:buSzTx/>
              <a:buFontTx/>
              <a:buNone/>
              <a:tabLst/>
            </a:pPr>
            <a:endParaRPr lang="en-GB" sz="2400" baseline="0" dirty="0" smtClean="0"/>
          </a:p>
          <a:p>
            <a:pPr marL="0" marR="0" indent="0" algn="l" defTabSz="457200" rtl="0" fontAlgn="auto" latinLnBrk="0" hangingPunct="0">
              <a:lnSpc>
                <a:spcPct val="100000"/>
              </a:lnSpc>
              <a:spcBef>
                <a:spcPts val="0"/>
              </a:spcBef>
              <a:spcAft>
                <a:spcPts val="0"/>
              </a:spcAft>
              <a:buClrTx/>
              <a:buSzTx/>
              <a:buFontTx/>
              <a:buNone/>
              <a:tabLst/>
            </a:pPr>
            <a:r>
              <a:rPr lang="en-GB" sz="2400" baseline="0" dirty="0" smtClean="0"/>
              <a:t>Contact’s School</a:t>
            </a:r>
            <a:r>
              <a:rPr lang="en-GB" sz="2400" dirty="0" smtClean="0"/>
              <a:t> Transport Inquiry found that…</a:t>
            </a:r>
            <a:endParaRPr kumimoji="0" lang="en-GB" sz="2400" b="0" i="0" u="none" strike="noStrike" cap="none" spc="0" normalizeH="0" baseline="0" dirty="0">
              <a:ln>
                <a:noFill/>
              </a:ln>
              <a:solidFill>
                <a:srgbClr val="000000"/>
              </a:solidFill>
              <a:effectLst/>
              <a:uFillTx/>
              <a:sym typeface="Open Sans"/>
            </a:endParaRPr>
          </a:p>
        </p:txBody>
      </p:sp>
    </p:spTree>
    <p:extLst>
      <p:ext uri="{BB962C8B-B14F-4D97-AF65-F5344CB8AC3E}">
        <p14:creationId xmlns:p14="http://schemas.microsoft.com/office/powerpoint/2010/main" val="329266683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7" y="548680"/>
            <a:ext cx="7920880" cy="47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Contact’s School Transport</a:t>
            </a:r>
            <a:r>
              <a:rPr kumimoji="0" lang="en-GB" sz="4000" b="0" i="0" u="none" strike="noStrike" cap="none" spc="0" normalizeH="0" dirty="0" smtClean="0">
                <a:ln>
                  <a:noFill/>
                </a:ln>
                <a:solidFill>
                  <a:srgbClr val="000000"/>
                </a:solidFill>
                <a:effectLst/>
                <a:uFillTx/>
                <a:latin typeface="Open Sans"/>
                <a:ea typeface="Open Sans"/>
                <a:cs typeface="Open Sans"/>
                <a:sym typeface="Open Sans"/>
              </a:rPr>
              <a:t> Inquiry</a:t>
            </a:r>
          </a:p>
          <a:p>
            <a:pPr marL="0" marR="0" indent="0" algn="l" defTabSz="457200" rtl="0" fontAlgn="auto" latinLnBrk="0" hangingPunct="0">
              <a:lnSpc>
                <a:spcPct val="100000"/>
              </a:lnSpc>
              <a:spcBef>
                <a:spcPts val="0"/>
              </a:spcBef>
              <a:spcAft>
                <a:spcPts val="0"/>
              </a:spcAft>
              <a:buClrTx/>
              <a:buSzTx/>
              <a:buFontTx/>
              <a:buNone/>
              <a:tabLst/>
            </a:pPr>
            <a:endParaRPr lang="en-GB" sz="2400" baseline="0" dirty="0" smtClean="0"/>
          </a:p>
          <a:p>
            <a:r>
              <a:rPr lang="en-GB" sz="2400" dirty="0" smtClean="0"/>
              <a:t>More information about Contact’s Inquiry</a:t>
            </a:r>
            <a:r>
              <a:rPr lang="en-GB" sz="2400" dirty="0"/>
              <a:t>: </a:t>
            </a:r>
            <a:r>
              <a:rPr lang="en-GB" sz="2400" dirty="0">
                <a:hlinkClick r:id="rId3"/>
              </a:rPr>
              <a:t>https://contact.org.uk/get-involved/campaigns-research/school-transport-inquiry</a:t>
            </a:r>
            <a:r>
              <a:rPr lang="en-GB" sz="2400" dirty="0" smtClean="0">
                <a:hlinkClick r:id="rId3"/>
              </a:rPr>
              <a:t>/</a:t>
            </a:r>
            <a:r>
              <a:rPr lang="en-GB" sz="2400" dirty="0" smtClean="0"/>
              <a:t> </a:t>
            </a:r>
          </a:p>
          <a:p>
            <a:endParaRPr kumimoji="0" lang="en-GB" sz="2400" b="0" i="0" u="none" strike="noStrike" cap="none" spc="0" normalizeH="0" baseline="0" dirty="0">
              <a:ln>
                <a:noFill/>
              </a:ln>
              <a:solidFill>
                <a:srgbClr val="000000"/>
              </a:solidFill>
              <a:effectLst/>
              <a:uFillTx/>
              <a:sym typeface="Open Sans"/>
            </a:endParaRPr>
          </a:p>
          <a:p>
            <a:pPr marL="342900" indent="-342900">
              <a:buFont typeface="Arial" panose="020B0604020202020204" pitchFamily="34" charset="0"/>
              <a:buChar char="•"/>
            </a:pPr>
            <a:r>
              <a:rPr lang="en-GB" sz="2400" dirty="0" smtClean="0"/>
              <a:t>What the Inquiry found</a:t>
            </a:r>
          </a:p>
          <a:p>
            <a:pPr marL="342900" indent="-342900">
              <a:buFont typeface="Arial" panose="020B0604020202020204" pitchFamily="34" charset="0"/>
              <a:buChar char="•"/>
            </a:pPr>
            <a:r>
              <a:rPr kumimoji="0" lang="en-GB" sz="2400" b="0" i="0" u="none" strike="noStrike" cap="none" spc="0" normalizeH="0" baseline="0" dirty="0" smtClean="0">
                <a:ln>
                  <a:noFill/>
                </a:ln>
                <a:solidFill>
                  <a:srgbClr val="000000"/>
                </a:solidFill>
                <a:effectLst/>
                <a:uFillTx/>
                <a:sym typeface="Open Sans"/>
              </a:rPr>
              <a:t>The full report</a:t>
            </a:r>
          </a:p>
          <a:p>
            <a:pPr marL="342900" indent="-342900">
              <a:buFont typeface="Arial" panose="020B0604020202020204" pitchFamily="34" charset="0"/>
              <a:buChar char="•"/>
            </a:pPr>
            <a:r>
              <a:rPr lang="en-GB" sz="2400" dirty="0" smtClean="0"/>
              <a:t>What Contact wants to achieve</a:t>
            </a:r>
          </a:p>
          <a:p>
            <a:pPr marL="342900" indent="-342900">
              <a:buFont typeface="Arial" panose="020B0604020202020204" pitchFamily="34" charset="0"/>
              <a:buChar char="•"/>
            </a:pPr>
            <a:r>
              <a:rPr kumimoji="0" lang="en-GB" sz="2400" b="0" i="0" u="none" strike="noStrike" cap="none" spc="0" normalizeH="0" baseline="0" dirty="0" smtClean="0">
                <a:ln>
                  <a:noFill/>
                </a:ln>
                <a:solidFill>
                  <a:srgbClr val="000000"/>
                </a:solidFill>
                <a:effectLst/>
                <a:uFillTx/>
                <a:sym typeface="Open Sans"/>
              </a:rPr>
              <a:t>What contact is doing</a:t>
            </a:r>
          </a:p>
          <a:p>
            <a:pPr marL="342900" indent="-342900">
              <a:buFont typeface="Arial" panose="020B0604020202020204" pitchFamily="34" charset="0"/>
              <a:buChar char="•"/>
            </a:pPr>
            <a:r>
              <a:rPr lang="en-GB" sz="2400" dirty="0" smtClean="0"/>
              <a:t>More information, help and advice if you have been refused school transport</a:t>
            </a:r>
            <a:endParaRPr kumimoji="0" lang="en-GB" sz="2400" b="0" i="0" u="none" strike="noStrike" cap="none" spc="0" normalizeH="0" baseline="0" dirty="0">
              <a:ln>
                <a:noFill/>
              </a:ln>
              <a:solidFill>
                <a:srgbClr val="000000"/>
              </a:solidFill>
              <a:effectLst/>
              <a:uFillTx/>
              <a:sym typeface="Open Sans"/>
            </a:endParaRPr>
          </a:p>
        </p:txBody>
      </p:sp>
    </p:spTree>
    <p:extLst>
      <p:ext uri="{BB962C8B-B14F-4D97-AF65-F5344CB8AC3E}">
        <p14:creationId xmlns:p14="http://schemas.microsoft.com/office/powerpoint/2010/main" val="209700627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12776"/>
            <a:ext cx="7992888" cy="2862322"/>
          </a:xfrm>
          <a:prstGeom prst="rect">
            <a:avLst/>
          </a:prstGeom>
        </p:spPr>
        <p:txBody>
          <a:bodyPr wrap="square">
            <a:spAutoFit/>
          </a:bodyPr>
          <a:lstStyle/>
          <a:p>
            <a:r>
              <a:rPr lang="en-GB" altLang="en-US" dirty="0">
                <a:solidFill>
                  <a:schemeClr val="bg1">
                    <a:lumMod val="50000"/>
                  </a:schemeClr>
                </a:solidFill>
                <a:latin typeface="Arial" charset="0"/>
                <a:ea typeface="ＭＳ Ｐゴシック" pitchFamily="34" charset="-128"/>
                <a:cs typeface="Arial" charset="0"/>
              </a:rPr>
              <a:t>As there are so many </a:t>
            </a:r>
            <a:r>
              <a:rPr lang="en-GB" altLang="en-US" dirty="0" smtClean="0">
                <a:solidFill>
                  <a:schemeClr val="bg1">
                    <a:lumMod val="50000"/>
                  </a:schemeClr>
                </a:solidFill>
                <a:latin typeface="Arial" charset="0"/>
                <a:ea typeface="ＭＳ Ｐゴシック" pitchFamily="34" charset="-128"/>
                <a:cs typeface="Arial" charset="0"/>
              </a:rPr>
              <a:t>attendees you </a:t>
            </a:r>
            <a:r>
              <a:rPr lang="en-GB" altLang="en-US" dirty="0">
                <a:solidFill>
                  <a:schemeClr val="bg1">
                    <a:lumMod val="50000"/>
                  </a:schemeClr>
                </a:solidFill>
                <a:latin typeface="Arial" charset="0"/>
                <a:ea typeface="ＭＳ Ｐゴシック" pitchFamily="34" charset="-128"/>
                <a:cs typeface="Arial" charset="0"/>
              </a:rPr>
              <a:t>will all remain ‘muted’ throughout</a:t>
            </a:r>
          </a:p>
          <a:p>
            <a:endParaRPr lang="en-GB" altLang="en-US" dirty="0">
              <a:solidFill>
                <a:schemeClr val="bg1">
                  <a:lumMod val="50000"/>
                </a:schemeClr>
              </a:solidFill>
              <a:latin typeface="Arial" charset="0"/>
              <a:ea typeface="ＭＳ Ｐゴシック" pitchFamily="34" charset="-128"/>
              <a:cs typeface="Arial" charset="0"/>
            </a:endParaRPr>
          </a:p>
          <a:p>
            <a:r>
              <a:rPr lang="en-GB" altLang="en-US" dirty="0" smtClean="0">
                <a:solidFill>
                  <a:schemeClr val="bg1">
                    <a:lumMod val="50000"/>
                  </a:schemeClr>
                </a:solidFill>
                <a:latin typeface="Arial" charset="0"/>
                <a:ea typeface="ＭＳ Ｐゴシック" pitchFamily="34" charset="-128"/>
                <a:cs typeface="Arial" charset="0"/>
              </a:rPr>
              <a:t>To ask a question of the presenter, </a:t>
            </a:r>
            <a:r>
              <a:rPr lang="en-GB" altLang="en-US" dirty="0">
                <a:solidFill>
                  <a:schemeClr val="bg1">
                    <a:lumMod val="50000"/>
                  </a:schemeClr>
                </a:solidFill>
                <a:latin typeface="Arial" charset="0"/>
                <a:ea typeface="ＭＳ Ｐゴシック" pitchFamily="34" charset="-128"/>
                <a:cs typeface="Arial" charset="0"/>
              </a:rPr>
              <a:t>please use the question icon on your GoToWebinar tool bar on your screen</a:t>
            </a:r>
          </a:p>
          <a:p>
            <a:endParaRPr lang="en-GB" altLang="en-US" dirty="0">
              <a:solidFill>
                <a:schemeClr val="bg1">
                  <a:lumMod val="50000"/>
                </a:schemeClr>
              </a:solidFill>
              <a:latin typeface="Arial" charset="0"/>
              <a:ea typeface="ＭＳ Ｐゴシック" pitchFamily="34" charset="-128"/>
              <a:cs typeface="Arial" charset="0"/>
            </a:endParaRPr>
          </a:p>
          <a:p>
            <a:r>
              <a:rPr lang="en-GB" altLang="en-US" dirty="0">
                <a:solidFill>
                  <a:schemeClr val="bg1">
                    <a:lumMod val="50000"/>
                  </a:schemeClr>
                </a:solidFill>
                <a:latin typeface="Arial" charset="0"/>
                <a:ea typeface="ＭＳ Ｐゴシック" pitchFamily="34" charset="-128"/>
                <a:cs typeface="Arial" charset="0"/>
              </a:rPr>
              <a:t>This will allow you to type your question in to the text box and submit this to the Webinar administrator</a:t>
            </a:r>
          </a:p>
          <a:p>
            <a:pPr>
              <a:buFont typeface="Calibri" pitchFamily="34" charset="0"/>
              <a:buChar char="•"/>
            </a:pPr>
            <a:endParaRPr lang="en-GB" altLang="en-US" dirty="0">
              <a:solidFill>
                <a:schemeClr val="bg1">
                  <a:lumMod val="50000"/>
                </a:schemeClr>
              </a:solidFill>
              <a:latin typeface="Arial" charset="0"/>
              <a:ea typeface="ＭＳ Ｐゴシック" pitchFamily="34" charset="-128"/>
              <a:cs typeface="Arial" charset="0"/>
            </a:endParaRPr>
          </a:p>
          <a:p>
            <a:r>
              <a:rPr lang="en-GB" altLang="en-US" dirty="0" smtClean="0">
                <a:solidFill>
                  <a:schemeClr val="bg1">
                    <a:lumMod val="50000"/>
                  </a:schemeClr>
                </a:solidFill>
                <a:latin typeface="Arial" charset="0"/>
                <a:ea typeface="ＭＳ Ｐゴシック" pitchFamily="34" charset="-128"/>
                <a:cs typeface="Arial" charset="0"/>
              </a:rPr>
              <a:t>We </a:t>
            </a:r>
            <a:r>
              <a:rPr lang="en-GB" altLang="en-US" dirty="0">
                <a:solidFill>
                  <a:schemeClr val="bg1">
                    <a:lumMod val="50000"/>
                  </a:schemeClr>
                </a:solidFill>
                <a:latin typeface="Arial" charset="0"/>
                <a:ea typeface="ＭＳ Ｐゴシック" pitchFamily="34" charset="-128"/>
                <a:cs typeface="Arial" charset="0"/>
              </a:rPr>
              <a:t>will select as many relevant questions to answer as time allows, if similar questions are received </a:t>
            </a:r>
            <a:r>
              <a:rPr lang="en-GB" altLang="en-US" dirty="0" smtClean="0">
                <a:solidFill>
                  <a:schemeClr val="bg1">
                    <a:lumMod val="50000"/>
                  </a:schemeClr>
                </a:solidFill>
                <a:latin typeface="Arial" charset="0"/>
                <a:ea typeface="ＭＳ Ｐゴシック" pitchFamily="34" charset="-128"/>
                <a:cs typeface="Arial" charset="0"/>
              </a:rPr>
              <a:t>we </a:t>
            </a:r>
            <a:r>
              <a:rPr lang="en-GB" altLang="en-US" dirty="0">
                <a:solidFill>
                  <a:schemeClr val="bg1">
                    <a:lumMod val="50000"/>
                  </a:schemeClr>
                </a:solidFill>
                <a:latin typeface="Arial" charset="0"/>
                <a:ea typeface="ＭＳ Ｐゴシック" pitchFamily="34" charset="-128"/>
                <a:cs typeface="Arial" charset="0"/>
              </a:rPr>
              <a:t>will condense these where possible</a:t>
            </a:r>
          </a:p>
        </p:txBody>
      </p:sp>
      <p:sp>
        <p:nvSpPr>
          <p:cNvPr id="4" name="TextBox 3"/>
          <p:cNvSpPr txBox="1"/>
          <p:nvPr/>
        </p:nvSpPr>
        <p:spPr>
          <a:xfrm>
            <a:off x="683568" y="548680"/>
            <a:ext cx="813690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smtClean="0">
                <a:ln>
                  <a:noFill/>
                </a:ln>
                <a:solidFill>
                  <a:schemeClr val="accent3"/>
                </a:solidFill>
                <a:effectLst/>
                <a:uFillTx/>
                <a:latin typeface="Calibri" panose="020F0502020204030204" pitchFamily="34" charset="0"/>
                <a:sym typeface="Open Sans"/>
              </a:rPr>
              <a:t>Timings and Questions</a:t>
            </a:r>
            <a:endParaRPr kumimoji="0" lang="en-GB" sz="2400" b="1" i="0" u="none" strike="noStrike" cap="none" spc="0" normalizeH="0" baseline="0" dirty="0">
              <a:ln>
                <a:noFill/>
              </a:ln>
              <a:solidFill>
                <a:schemeClr val="accent3"/>
              </a:solidFill>
              <a:effectLst/>
              <a:uFillTx/>
              <a:latin typeface="Calibri" panose="020F0502020204030204" pitchFamily="34" charset="0"/>
              <a:sym typeface="Open Sans"/>
            </a:endParaRPr>
          </a:p>
        </p:txBody>
      </p:sp>
      <p:pic>
        <p:nvPicPr>
          <p:cNvPr id="5" name="Picture 4"/>
          <p:cNvPicPr/>
          <p:nvPr/>
        </p:nvPicPr>
        <p:blipFill rotWithShape="1">
          <a:blip r:embed="rId3"/>
          <a:srcRect l="37234" t="40293" r="38590" b="51226"/>
          <a:stretch/>
        </p:blipFill>
        <p:spPr bwMode="auto">
          <a:xfrm>
            <a:off x="1835696" y="4552097"/>
            <a:ext cx="5676900" cy="1120140"/>
          </a:xfrm>
          <a:prstGeom prst="rect">
            <a:avLst/>
          </a:prstGeom>
          <a:ln>
            <a:noFill/>
          </a:ln>
          <a:extLst>
            <a:ext uri="{53640926-AAD7-44D8-BBD7-CCE9431645EC}">
              <a14:shadowObscured xmlns:a14="http://schemas.microsoft.com/office/drawing/2010/main"/>
            </a:ext>
          </a:extLst>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Different Approaches to Providing Transport</a:t>
            </a:r>
            <a:endParaRPr lang="en-GB" dirty="0"/>
          </a:p>
        </p:txBody>
      </p:sp>
      <p:sp>
        <p:nvSpPr>
          <p:cNvPr id="3" name="TextBox 2"/>
          <p:cNvSpPr txBox="1"/>
          <p:nvPr/>
        </p:nvSpPr>
        <p:spPr>
          <a:xfrm>
            <a:off x="323528" y="1628800"/>
            <a:ext cx="8136904" cy="3754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r>
              <a:rPr lang="en-GB" sz="2000" dirty="0" smtClean="0"/>
              <a:t>Travel Training</a:t>
            </a: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r>
              <a:rPr kumimoji="0" lang="en-GB" sz="2000" b="0" i="0" u="none" strike="noStrike" cap="none" spc="0" normalizeH="0" baseline="0" dirty="0" smtClean="0">
                <a:ln>
                  <a:noFill/>
                </a:ln>
                <a:solidFill>
                  <a:srgbClr val="000000"/>
                </a:solidFill>
                <a:effectLst/>
                <a:uFillTx/>
                <a:sym typeface="Open Sans"/>
              </a:rPr>
              <a:t>Free</a:t>
            </a:r>
            <a:r>
              <a:rPr kumimoji="0" lang="en-GB" sz="2000" b="0" i="0" u="none" strike="noStrike" cap="none" spc="0" normalizeH="0" dirty="0" smtClean="0">
                <a:ln>
                  <a:noFill/>
                </a:ln>
                <a:solidFill>
                  <a:srgbClr val="000000"/>
                </a:solidFill>
                <a:effectLst/>
                <a:uFillTx/>
                <a:sym typeface="Open Sans"/>
              </a:rPr>
              <a:t> Bus Passes</a:t>
            </a: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r>
              <a:rPr lang="en-GB" sz="2000" baseline="0" dirty="0" smtClean="0"/>
              <a:t>Personal Budgets</a:t>
            </a: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r>
              <a:rPr kumimoji="0" lang="en-GB" sz="2000" b="0" i="0" u="none" strike="noStrike" cap="none" spc="0" normalizeH="0" dirty="0" smtClean="0">
                <a:ln>
                  <a:noFill/>
                </a:ln>
                <a:solidFill>
                  <a:srgbClr val="000000"/>
                </a:solidFill>
                <a:effectLst/>
                <a:uFillTx/>
                <a:sym typeface="Open Sans"/>
              </a:rPr>
              <a:t>School Run Transport</a:t>
            </a: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r>
              <a:rPr lang="en-GB" sz="2000" baseline="0" dirty="0" smtClean="0"/>
              <a:t>Central</a:t>
            </a:r>
            <a:r>
              <a:rPr lang="en-GB" sz="2000" dirty="0" smtClean="0"/>
              <a:t> Pick Up Points</a:t>
            </a: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r>
              <a:rPr kumimoji="0" lang="en-GB" sz="2000" b="0" i="0" u="none" strike="noStrike" cap="none" spc="0" normalizeH="0" baseline="0" dirty="0" smtClean="0">
                <a:ln>
                  <a:noFill/>
                </a:ln>
                <a:solidFill>
                  <a:srgbClr val="000000"/>
                </a:solidFill>
                <a:effectLst/>
                <a:uFillTx/>
                <a:sym typeface="Open Sans"/>
              </a:rPr>
              <a:t>E-Auctions</a:t>
            </a: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r>
              <a:rPr lang="en-GB" sz="2000" dirty="0" smtClean="0"/>
              <a:t>Allocated Person with the LA Focussed on Route Reviews and Route Planning</a:t>
            </a: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r>
              <a:rPr kumimoji="0" lang="en-GB" sz="2000" b="0" i="0" u="none" strike="noStrike" cap="none" spc="0" normalizeH="0" baseline="0" dirty="0" smtClean="0">
                <a:ln>
                  <a:noFill/>
                </a:ln>
                <a:solidFill>
                  <a:srgbClr val="000000"/>
                </a:solidFill>
                <a:effectLst/>
                <a:uFillTx/>
                <a:sym typeface="Open Sans"/>
              </a:rPr>
              <a:t>Purchasing</a:t>
            </a:r>
            <a:r>
              <a:rPr kumimoji="0" lang="en-GB" sz="2000" b="0" i="0" u="none" strike="noStrike" cap="none" spc="0" normalizeH="0" dirty="0" smtClean="0">
                <a:ln>
                  <a:noFill/>
                </a:ln>
                <a:solidFill>
                  <a:srgbClr val="000000"/>
                </a:solidFill>
                <a:effectLst/>
                <a:uFillTx/>
                <a:sym typeface="Open Sans"/>
              </a:rPr>
              <a:t> Own Transport Fleet</a:t>
            </a: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r>
              <a:rPr lang="en-GB" sz="2000" baseline="0" dirty="0" smtClean="0"/>
              <a:t>Joining</a:t>
            </a:r>
            <a:r>
              <a:rPr lang="en-GB" sz="2000" dirty="0" smtClean="0"/>
              <a:t> with Day or Health Services</a:t>
            </a: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r>
              <a:rPr kumimoji="0" lang="en-GB" sz="2000" b="0" i="0" u="none" strike="noStrike" cap="none" spc="0" normalizeH="0" baseline="0" dirty="0" smtClean="0">
                <a:ln>
                  <a:noFill/>
                </a:ln>
                <a:solidFill>
                  <a:srgbClr val="000000"/>
                </a:solidFill>
                <a:effectLst/>
                <a:uFillTx/>
                <a:sym typeface="Open Sans"/>
              </a:rPr>
              <a:t>Car Sharing Schemes</a:t>
            </a: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endParaRPr kumimoji="0" lang="en-GB" sz="1800" b="0" i="0" u="none" strike="noStrike" cap="none" spc="0" normalizeH="0" baseline="0" dirty="0">
              <a:ln>
                <a:noFill/>
              </a:ln>
              <a:solidFill>
                <a:srgbClr val="000000"/>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356153158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36712"/>
            <a:ext cx="3343221" cy="707884"/>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Over to You…</a:t>
            </a:r>
            <a:endParaRPr kumimoji="0" lang="en-GB" sz="4000" b="0" i="0" u="none" strike="noStrike" cap="none" spc="0" normalizeH="0" baseline="0" dirty="0">
              <a:ln>
                <a:noFill/>
              </a:ln>
              <a:solidFill>
                <a:srgbClr val="000000"/>
              </a:solidFill>
              <a:effectLst/>
              <a:uFillTx/>
              <a:latin typeface="Open Sans"/>
              <a:ea typeface="Open Sans"/>
              <a:cs typeface="Open Sans"/>
              <a:sym typeface="Open Sans"/>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60232" y="3224076"/>
            <a:ext cx="2166888" cy="2166888"/>
          </a:xfrm>
          <a:prstGeom prst="rect">
            <a:avLst/>
          </a:prstGeom>
        </p:spPr>
      </p:pic>
      <p:sp>
        <p:nvSpPr>
          <p:cNvPr id="2" name="Title 1"/>
          <p:cNvSpPr>
            <a:spLocks noGrp="1"/>
          </p:cNvSpPr>
          <p:nvPr>
            <p:ph type="title"/>
          </p:nvPr>
        </p:nvSpPr>
        <p:spPr>
          <a:xfrm>
            <a:off x="467544" y="548680"/>
            <a:ext cx="8229600" cy="2664296"/>
          </a:xfrm>
        </p:spPr>
        <p:txBody>
          <a:bodyPr>
            <a:normAutofit fontScale="90000"/>
          </a:bodyPr>
          <a:lstStyle/>
          <a:p>
            <a:r>
              <a:rPr lang="en-GB" dirty="0" smtClean="0"/>
              <a:t>What are your experiences of creative approaches to providing transport in your area?</a:t>
            </a:r>
            <a:br>
              <a:rPr lang="en-GB" dirty="0" smtClean="0"/>
            </a:br>
            <a:r>
              <a:rPr lang="en-GB" dirty="0"/>
              <a:t/>
            </a:r>
            <a:br>
              <a:rPr lang="en-GB" dirty="0"/>
            </a:br>
            <a:r>
              <a:rPr lang="en-GB" dirty="0" smtClean="0"/>
              <a:t>Do you have any creative suggestions?</a:t>
            </a:r>
            <a:endParaRPr lang="en-GB" dirty="0"/>
          </a:p>
        </p:txBody>
      </p:sp>
    </p:spTree>
    <p:extLst>
      <p:ext uri="{BB962C8B-B14F-4D97-AF65-F5344CB8AC3E}">
        <p14:creationId xmlns:p14="http://schemas.microsoft.com/office/powerpoint/2010/main" val="345787151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920880"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Future</a:t>
            </a:r>
            <a:r>
              <a:rPr kumimoji="0" lang="en-GB" sz="4000" b="0" i="0" u="none" strike="noStrike" cap="none" spc="0" normalizeH="0" dirty="0" smtClean="0">
                <a:ln>
                  <a:noFill/>
                </a:ln>
                <a:solidFill>
                  <a:srgbClr val="000000"/>
                </a:solidFill>
                <a:effectLst/>
                <a:uFillTx/>
                <a:latin typeface="Open Sans"/>
                <a:ea typeface="Open Sans"/>
                <a:cs typeface="Open Sans"/>
                <a:sym typeface="Open Sans"/>
              </a:rPr>
              <a:t> Developments – Transport Guidance</a:t>
            </a:r>
            <a:endParaRPr kumimoji="0" lang="en-GB" sz="4000" b="0" i="0" u="none" strike="noStrike" cap="none" spc="0" normalizeH="0" baseline="0" dirty="0">
              <a:ln>
                <a:noFill/>
              </a:ln>
              <a:solidFill>
                <a:srgbClr val="000000"/>
              </a:solidFill>
              <a:effectLst/>
              <a:uFillTx/>
              <a:latin typeface="Open Sans"/>
              <a:ea typeface="Open Sans"/>
              <a:cs typeface="Open Sans"/>
              <a:sym typeface="Open Sans"/>
            </a:endParaRPr>
          </a:p>
        </p:txBody>
      </p:sp>
      <p:sp>
        <p:nvSpPr>
          <p:cNvPr id="3" name="Rectangle 2"/>
          <p:cNvSpPr/>
          <p:nvPr/>
        </p:nvSpPr>
        <p:spPr>
          <a:xfrm>
            <a:off x="683568" y="2780928"/>
            <a:ext cx="7557515" cy="1569660"/>
          </a:xfrm>
          <a:prstGeom prst="rect">
            <a:avLst/>
          </a:prstGeom>
        </p:spPr>
        <p:txBody>
          <a:bodyPr wrap="square">
            <a:spAutoFit/>
          </a:bodyPr>
          <a:lstStyle/>
          <a:p>
            <a:pPr algn="just"/>
            <a:r>
              <a:rPr lang="en-GB" sz="2400" dirty="0" smtClean="0"/>
              <a:t>Following on from the School Transport Inquiry, Contact is working with the DfE on the review of guidance and are hopeful it will come out for public consultation soon.</a:t>
            </a:r>
            <a:endParaRPr lang="en-GB" sz="2400" dirty="0"/>
          </a:p>
        </p:txBody>
      </p:sp>
    </p:spTree>
    <p:extLst>
      <p:ext uri="{BB962C8B-B14F-4D97-AF65-F5344CB8AC3E}">
        <p14:creationId xmlns:p14="http://schemas.microsoft.com/office/powerpoint/2010/main" val="1977828829"/>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36712"/>
            <a:ext cx="4426851" cy="707884"/>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000000"/>
                </a:solidFill>
                <a:effectLst/>
                <a:uFillTx/>
                <a:latin typeface="Open Sans"/>
                <a:ea typeface="Open Sans"/>
                <a:cs typeface="Open Sans"/>
                <a:sym typeface="Open Sans"/>
              </a:rPr>
              <a:t>What Can you Do?</a:t>
            </a:r>
            <a:endParaRPr kumimoji="0" lang="en-GB" sz="4000" b="0" i="0" u="none" strike="noStrike" cap="none" spc="0" normalizeH="0" baseline="0" dirty="0">
              <a:ln>
                <a:noFill/>
              </a:ln>
              <a:solidFill>
                <a:srgbClr val="000000"/>
              </a:solidFill>
              <a:effectLst/>
              <a:uFillTx/>
              <a:latin typeface="Open Sans"/>
              <a:ea typeface="Open Sans"/>
              <a:cs typeface="Open Sans"/>
              <a:sym typeface="Open Sans"/>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Can You Do…</a:t>
            </a:r>
            <a:endParaRPr lang="en-GB" dirty="0"/>
          </a:p>
        </p:txBody>
      </p:sp>
      <p:sp>
        <p:nvSpPr>
          <p:cNvPr id="3" name="TextBox 2"/>
          <p:cNvSpPr txBox="1"/>
          <p:nvPr/>
        </p:nvSpPr>
        <p:spPr>
          <a:xfrm>
            <a:off x="323528" y="1628800"/>
            <a:ext cx="8136904"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457200" rtl="0" fontAlgn="auto" latinLnBrk="0" hangingPunct="0">
              <a:lnSpc>
                <a:spcPct val="100000"/>
              </a:lnSpc>
              <a:spcBef>
                <a:spcPts val="0"/>
              </a:spcBef>
              <a:spcAft>
                <a:spcPts val="0"/>
              </a:spcAft>
              <a:buClrTx/>
              <a:buSzTx/>
              <a:tabLst/>
            </a:pPr>
            <a:r>
              <a:rPr lang="en-GB" sz="2000" dirty="0" smtClean="0"/>
              <a:t>In summary…</a:t>
            </a:r>
          </a:p>
          <a:p>
            <a:pPr marR="0" algn="l" defTabSz="457200" rtl="0" fontAlgn="auto" latinLnBrk="0" hangingPunct="0">
              <a:lnSpc>
                <a:spcPct val="100000"/>
              </a:lnSpc>
              <a:spcBef>
                <a:spcPts val="0"/>
              </a:spcBef>
              <a:spcAft>
                <a:spcPts val="0"/>
              </a:spcAft>
              <a:buClrTx/>
              <a:buSzTx/>
              <a:tabLst/>
            </a:pPr>
            <a:endParaRPr kumimoji="0" lang="en-GB" sz="2000" b="0" i="0" u="none" strike="noStrike" cap="none" spc="0" normalizeH="0" baseline="0" dirty="0">
              <a:ln>
                <a:noFill/>
              </a:ln>
              <a:solidFill>
                <a:srgbClr val="000000"/>
              </a:solidFill>
              <a:effectLst/>
              <a:uFillTx/>
              <a:sym typeface="Open Sans"/>
            </a:endParaRP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dirty="0" smtClean="0"/>
              <a:t>Take an active role with your LA as a positive partner</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GB" sz="2000" b="0" i="0" u="none" strike="noStrike" cap="none" spc="0" normalizeH="0" baseline="0" dirty="0" smtClean="0">
                <a:ln>
                  <a:noFill/>
                </a:ln>
                <a:solidFill>
                  <a:srgbClr val="000000"/>
                </a:solidFill>
                <a:effectLst/>
                <a:uFillTx/>
                <a:sym typeface="Open Sans"/>
              </a:rPr>
              <a:t>Engage with your</a:t>
            </a:r>
            <a:r>
              <a:rPr kumimoji="0" lang="en-GB" sz="2000" b="0" i="0" u="none" strike="noStrike" cap="none" spc="0" normalizeH="0" dirty="0" smtClean="0">
                <a:ln>
                  <a:noFill/>
                </a:ln>
                <a:solidFill>
                  <a:srgbClr val="000000"/>
                </a:solidFill>
                <a:effectLst/>
                <a:uFillTx/>
                <a:sym typeface="Open Sans"/>
              </a:rPr>
              <a:t> parent carers to enable informed conversations with your LA</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aseline="0" dirty="0" smtClean="0"/>
              <a:t>Remember the</a:t>
            </a:r>
            <a:r>
              <a:rPr lang="en-GB" sz="2000" dirty="0" smtClean="0"/>
              <a:t> legislation and duty to consult</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GB" sz="2000" b="0" i="0" u="none" strike="noStrike" cap="none" spc="0" normalizeH="0" baseline="0" dirty="0" smtClean="0">
                <a:ln>
                  <a:noFill/>
                </a:ln>
                <a:solidFill>
                  <a:srgbClr val="000000"/>
                </a:solidFill>
                <a:effectLst/>
                <a:uFillTx/>
                <a:sym typeface="Open Sans"/>
              </a:rPr>
              <a:t>Identify issues early and have conversations with</a:t>
            </a:r>
            <a:r>
              <a:rPr kumimoji="0" lang="en-GB" sz="2000" b="0" i="0" u="none" strike="noStrike" cap="none" spc="0" normalizeH="0" dirty="0" smtClean="0">
                <a:ln>
                  <a:noFill/>
                </a:ln>
                <a:solidFill>
                  <a:srgbClr val="000000"/>
                </a:solidFill>
                <a:effectLst/>
                <a:uFillTx/>
                <a:sym typeface="Open Sans"/>
              </a:rPr>
              <a:t> your LA</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aseline="0" dirty="0" smtClean="0"/>
              <a:t>If all</a:t>
            </a:r>
            <a:r>
              <a:rPr lang="en-GB" sz="2000" dirty="0" smtClean="0"/>
              <a:t> else fails, forums can follow the same complaints process as individual parents</a:t>
            </a:r>
            <a:endParaRPr kumimoji="0" lang="en-GB" sz="2000" b="0" i="0" u="none" strike="noStrike" cap="none" spc="0" normalizeH="0" baseline="0" dirty="0" smtClean="0">
              <a:ln>
                <a:noFill/>
              </a:ln>
              <a:solidFill>
                <a:srgbClr val="000000"/>
              </a:solidFill>
              <a:effectLst/>
              <a:uFillTx/>
              <a:sym typeface="Open Sans"/>
            </a:endParaRP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endParaRPr kumimoji="0" lang="en-GB" sz="1800" b="0" i="0" u="none" strike="noStrike" cap="none" spc="0" normalizeH="0" baseline="0" dirty="0">
              <a:ln>
                <a:noFill/>
              </a:ln>
              <a:solidFill>
                <a:srgbClr val="000000"/>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234005057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When Engaging with Your LA</a:t>
            </a:r>
            <a:endParaRPr lang="en-GB" dirty="0"/>
          </a:p>
        </p:txBody>
      </p:sp>
      <p:sp>
        <p:nvSpPr>
          <p:cNvPr id="3" name="TextBox 2"/>
          <p:cNvSpPr txBox="1"/>
          <p:nvPr/>
        </p:nvSpPr>
        <p:spPr>
          <a:xfrm>
            <a:off x="323528" y="1628800"/>
            <a:ext cx="8136904" cy="4062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457200" rtl="0" fontAlgn="auto" latinLnBrk="0" hangingPunct="0">
              <a:lnSpc>
                <a:spcPct val="100000"/>
              </a:lnSpc>
              <a:spcBef>
                <a:spcPts val="0"/>
              </a:spcBef>
              <a:spcAft>
                <a:spcPts val="0"/>
              </a:spcAft>
              <a:buClrTx/>
              <a:buSzTx/>
              <a:tabLst/>
            </a:pPr>
            <a:r>
              <a:rPr lang="en-GB" sz="2000" dirty="0" smtClean="0"/>
              <a:t>Having engaged with your parent carers, be clear when having conversations with commissioners and reporting feedback. Do you know for example …</a:t>
            </a:r>
          </a:p>
          <a:p>
            <a:pPr marR="0" algn="l" defTabSz="457200" rtl="0" fontAlgn="auto" latinLnBrk="0" hangingPunct="0">
              <a:lnSpc>
                <a:spcPct val="100000"/>
              </a:lnSpc>
              <a:spcBef>
                <a:spcPts val="0"/>
              </a:spcBef>
              <a:spcAft>
                <a:spcPts val="0"/>
              </a:spcAft>
              <a:buClrTx/>
              <a:buSzTx/>
              <a:tabLst/>
            </a:pPr>
            <a:endParaRPr kumimoji="0" lang="en-GB" sz="2000" b="0" i="0" u="none" strike="noStrike" cap="none" spc="0" normalizeH="0" baseline="0" dirty="0">
              <a:ln>
                <a:noFill/>
              </a:ln>
              <a:solidFill>
                <a:srgbClr val="000000"/>
              </a:solidFill>
              <a:effectLst/>
              <a:uFillTx/>
              <a:sym typeface="Open Sans"/>
            </a:endParaRP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dirty="0" smtClean="0"/>
              <a:t>The range of disabilities, needs and/or health conditions of their children and young people</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GB" sz="2000" b="0" i="0" u="none" strike="noStrike" cap="none" spc="0" normalizeH="0" baseline="0" dirty="0" smtClean="0">
                <a:ln>
                  <a:noFill/>
                </a:ln>
                <a:solidFill>
                  <a:srgbClr val="000000"/>
                </a:solidFill>
                <a:effectLst/>
                <a:uFillTx/>
                <a:sym typeface="Open Sans"/>
              </a:rPr>
              <a:t>Parental confidence in transport options</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dirty="0" smtClean="0"/>
              <a:t>Parent satisfaction in transport provision</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GB" sz="2000" b="0" i="0" u="none" strike="noStrike" cap="none" spc="0" normalizeH="0" baseline="0" dirty="0" smtClean="0">
                <a:ln>
                  <a:noFill/>
                </a:ln>
                <a:solidFill>
                  <a:srgbClr val="000000"/>
                </a:solidFill>
                <a:effectLst/>
                <a:uFillTx/>
                <a:sym typeface="Open Sans"/>
              </a:rPr>
              <a:t>What</a:t>
            </a:r>
            <a:r>
              <a:rPr kumimoji="0" lang="en-GB" sz="2000" b="0" i="0" u="none" strike="noStrike" cap="none" spc="0" normalizeH="0" dirty="0" smtClean="0">
                <a:ln>
                  <a:noFill/>
                </a:ln>
                <a:solidFill>
                  <a:srgbClr val="000000"/>
                </a:solidFill>
                <a:effectLst/>
                <a:uFillTx/>
                <a:sym typeface="Open Sans"/>
              </a:rPr>
              <a:t> do parents say is working well</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lang="en-GB" sz="2000" baseline="0" dirty="0" smtClean="0"/>
              <a:t>What</a:t>
            </a:r>
            <a:r>
              <a:rPr lang="en-GB" sz="2000" dirty="0" smtClean="0"/>
              <a:t> do parents say could be done differently or better</a:t>
            </a:r>
          </a:p>
          <a:p>
            <a:pPr marL="342900" marR="0" indent="-342900" algn="l" defTabSz="457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GB" sz="2000" b="0" i="0" u="none" strike="noStrike" cap="none" spc="0" normalizeH="0" baseline="0" dirty="0" smtClean="0">
                <a:ln>
                  <a:noFill/>
                </a:ln>
                <a:solidFill>
                  <a:srgbClr val="000000"/>
                </a:solidFill>
                <a:effectLst/>
                <a:uFillTx/>
                <a:sym typeface="Open Sans"/>
              </a:rPr>
              <a:t>What</a:t>
            </a:r>
            <a:r>
              <a:rPr kumimoji="0" lang="en-GB" sz="2000" b="0" i="0" u="none" strike="noStrike" cap="none" spc="0" normalizeH="0" dirty="0" smtClean="0">
                <a:ln>
                  <a:noFill/>
                </a:ln>
                <a:solidFill>
                  <a:srgbClr val="000000"/>
                </a:solidFill>
                <a:effectLst/>
                <a:uFillTx/>
                <a:sym typeface="Open Sans"/>
              </a:rPr>
              <a:t> suggestions do parents have for doing things differently within the available budget</a:t>
            </a:r>
            <a:endParaRPr kumimoji="0" lang="en-GB" sz="2000" b="0" i="0" u="none" strike="noStrike" cap="none" spc="0" normalizeH="0" baseline="0" dirty="0" smtClean="0">
              <a:ln>
                <a:noFill/>
              </a:ln>
              <a:solidFill>
                <a:srgbClr val="000000"/>
              </a:solidFill>
              <a:effectLst/>
              <a:uFillTx/>
              <a:sym typeface="Open Sans"/>
            </a:endParaRPr>
          </a:p>
          <a:p>
            <a:pPr marL="285750" marR="0" indent="-285750" algn="l" defTabSz="457200" rtl="0" fontAlgn="auto" latinLnBrk="0" hangingPunct="0">
              <a:lnSpc>
                <a:spcPct val="100000"/>
              </a:lnSpc>
              <a:spcBef>
                <a:spcPts val="0"/>
              </a:spcBef>
              <a:spcAft>
                <a:spcPts val="0"/>
              </a:spcAft>
              <a:buClrTx/>
              <a:buSzTx/>
              <a:buFont typeface="Courier New" panose="02070309020205020404" pitchFamily="49" charset="0"/>
              <a:buChar char="o"/>
              <a:tabLst/>
            </a:pPr>
            <a:endParaRPr kumimoji="0" lang="en-GB" sz="1800" b="0" i="0" u="none" strike="noStrike" cap="none" spc="0" normalizeH="0" baseline="0" dirty="0">
              <a:ln>
                <a:noFill/>
              </a:ln>
              <a:solidFill>
                <a:srgbClr val="000000"/>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26045181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1143001"/>
          </a:xfrm>
        </p:spPr>
        <p:txBody>
          <a:bodyPr/>
          <a:lstStyle/>
          <a:p>
            <a:pPr algn="ctr"/>
            <a:r>
              <a:rPr lang="en-GB" b="1" dirty="0" smtClean="0">
                <a:solidFill>
                  <a:schemeClr val="accent6">
                    <a:lumMod val="75000"/>
                  </a:schemeClr>
                </a:solidFill>
              </a:rPr>
              <a:t>Q &amp; A</a:t>
            </a:r>
            <a:endParaRPr lang="en-GB" b="1" dirty="0">
              <a:solidFill>
                <a:schemeClr val="accent6">
                  <a:lumMod val="75000"/>
                </a:schemeClr>
              </a:solidFill>
            </a:endParaRPr>
          </a:p>
        </p:txBody>
      </p:sp>
    </p:spTree>
    <p:extLst>
      <p:ext uri="{BB962C8B-B14F-4D97-AF65-F5344CB8AC3E}">
        <p14:creationId xmlns:p14="http://schemas.microsoft.com/office/powerpoint/2010/main" val="230937664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36712"/>
            <a:ext cx="8229600" cy="4641974"/>
          </a:xfrm>
        </p:spPr>
        <p:txBody>
          <a:bodyPr>
            <a:normAutofit/>
          </a:bodyPr>
          <a:lstStyle/>
          <a:p>
            <a:pPr marL="0" indent="0">
              <a:buNone/>
            </a:pPr>
            <a:r>
              <a:rPr lang="en-GB" sz="2400" dirty="0" smtClean="0"/>
              <a:t>The content of this webinar was informed by publications and resources from:-</a:t>
            </a:r>
          </a:p>
          <a:p>
            <a:pPr>
              <a:buFont typeface="Arial" panose="020B0604020202020204" pitchFamily="34" charset="0"/>
              <a:buChar char="•"/>
            </a:pPr>
            <a:r>
              <a:rPr lang="en-GB" sz="2400" dirty="0"/>
              <a:t>IPSEA - Independent Parental Special Education </a:t>
            </a:r>
            <a:r>
              <a:rPr lang="en-GB" sz="2400" dirty="0" smtClean="0"/>
              <a:t>Advice</a:t>
            </a:r>
            <a:r>
              <a:rPr lang="en-GB" sz="2400" dirty="0"/>
              <a:t>: </a:t>
            </a:r>
            <a:r>
              <a:rPr lang="en-GB" sz="2400" dirty="0">
                <a:hlinkClick r:id="rId3"/>
              </a:rPr>
              <a:t>https://www.ipsea.org.uk</a:t>
            </a:r>
            <a:r>
              <a:rPr lang="en-GB" sz="2400" dirty="0" smtClean="0">
                <a:hlinkClick r:id="rId3"/>
              </a:rPr>
              <a:t>/</a:t>
            </a:r>
            <a:r>
              <a:rPr lang="en-GB" sz="2400" dirty="0" smtClean="0"/>
              <a:t> </a:t>
            </a:r>
            <a:endParaRPr lang="en-GB" sz="2400" dirty="0"/>
          </a:p>
          <a:p>
            <a:pPr>
              <a:buFont typeface="Arial" panose="020B0604020202020204" pitchFamily="34" charset="0"/>
              <a:buChar char="•"/>
            </a:pPr>
            <a:r>
              <a:rPr lang="en-GB" sz="2400" dirty="0" smtClean="0"/>
              <a:t>STC - School </a:t>
            </a:r>
            <a:r>
              <a:rPr lang="en-GB" sz="2400" dirty="0"/>
              <a:t>Transport Consultancy: </a:t>
            </a:r>
            <a:r>
              <a:rPr lang="en-GB" sz="2400" dirty="0">
                <a:hlinkClick r:id="rId4"/>
              </a:rPr>
              <a:t>http://www.school-transport.com</a:t>
            </a:r>
            <a:r>
              <a:rPr lang="en-GB" sz="2400" dirty="0" smtClean="0">
                <a:hlinkClick r:id="rId4"/>
              </a:rPr>
              <a:t>/</a:t>
            </a:r>
            <a:r>
              <a:rPr lang="en-GB" sz="2400" dirty="0" smtClean="0"/>
              <a:t> </a:t>
            </a:r>
          </a:p>
          <a:p>
            <a:pPr>
              <a:buFont typeface="Arial" panose="020B0604020202020204" pitchFamily="34" charset="0"/>
              <a:buChar char="•"/>
            </a:pPr>
            <a:r>
              <a:rPr lang="en-GB" sz="2400" dirty="0"/>
              <a:t>Contact: </a:t>
            </a:r>
            <a:r>
              <a:rPr lang="en-GB" sz="2400" dirty="0">
                <a:hlinkClick r:id="rId5"/>
              </a:rPr>
              <a:t>https://contact.org.uk</a:t>
            </a:r>
            <a:r>
              <a:rPr lang="en-GB" sz="2400" dirty="0" smtClean="0">
                <a:hlinkClick r:id="rId5"/>
              </a:rPr>
              <a:t>/</a:t>
            </a:r>
            <a:endParaRPr lang="en-GB" sz="2400" dirty="0" smtClean="0"/>
          </a:p>
          <a:p>
            <a:pPr>
              <a:buFont typeface="Arial" panose="020B0604020202020204" pitchFamily="34" charset="0"/>
              <a:buChar char="•"/>
            </a:pPr>
            <a:r>
              <a:rPr lang="en-GB" sz="2400" dirty="0" smtClean="0"/>
              <a:t>Articles by Steve Broach on the </a:t>
            </a:r>
            <a:r>
              <a:rPr lang="en-GB" sz="2400" dirty="0"/>
              <a:t>Contact website: </a:t>
            </a:r>
            <a:r>
              <a:rPr lang="en-GB" sz="2400" dirty="0">
                <a:hlinkClick r:id="rId6"/>
              </a:rPr>
              <a:t>https://contact.org.uk/news-and-blogs/using-the-law-to-challenge-cuts-to-services-webinar-now-on-youtube</a:t>
            </a:r>
            <a:r>
              <a:rPr lang="en-GB" sz="2400" dirty="0" smtClean="0">
                <a:hlinkClick r:id="rId6"/>
              </a:rPr>
              <a:t>/</a:t>
            </a:r>
            <a:r>
              <a:rPr lang="en-GB" sz="2400" dirty="0" smtClean="0"/>
              <a:t> </a:t>
            </a:r>
            <a:endParaRPr lang="en-GB" sz="2400" dirty="0"/>
          </a:p>
        </p:txBody>
      </p:sp>
    </p:spTree>
    <p:extLst>
      <p:ext uri="{BB962C8B-B14F-4D97-AF65-F5344CB8AC3E}">
        <p14:creationId xmlns:p14="http://schemas.microsoft.com/office/powerpoint/2010/main" val="375815665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772816"/>
            <a:ext cx="8064896" cy="2862322"/>
          </a:xfrm>
          <a:prstGeom prst="rect">
            <a:avLst/>
          </a:prstGeom>
        </p:spPr>
        <p:txBody>
          <a:bodyPr wrap="square">
            <a:spAutoFit/>
          </a:bodyPr>
          <a:lstStyle/>
          <a:p>
            <a:pPr>
              <a:defRPr/>
            </a:pPr>
            <a:r>
              <a:rPr lang="en-GB" altLang="en-US" dirty="0">
                <a:solidFill>
                  <a:schemeClr val="bg1">
                    <a:lumMod val="50000"/>
                  </a:schemeClr>
                </a:solidFill>
              </a:rPr>
              <a:t>Thank you for attending with us today</a:t>
            </a:r>
          </a:p>
          <a:p>
            <a:pPr>
              <a:defRPr/>
            </a:pPr>
            <a:r>
              <a:rPr lang="en-GB" altLang="en-US" dirty="0">
                <a:solidFill>
                  <a:schemeClr val="bg1">
                    <a:lumMod val="50000"/>
                  </a:schemeClr>
                </a:solidFill>
              </a:rPr>
              <a:t> </a:t>
            </a:r>
          </a:p>
          <a:p>
            <a:pPr>
              <a:defRPr/>
            </a:pPr>
            <a:r>
              <a:rPr lang="en-GB" altLang="en-US" dirty="0">
                <a:solidFill>
                  <a:schemeClr val="bg1">
                    <a:lumMod val="50000"/>
                  </a:schemeClr>
                </a:solidFill>
              </a:rPr>
              <a:t>A short questionnaire will launch at the end of this webinar</a:t>
            </a:r>
          </a:p>
          <a:p>
            <a:pPr>
              <a:buFont typeface="Arial" pitchFamily="34" charset="0"/>
              <a:buChar char="•"/>
              <a:defRPr/>
            </a:pPr>
            <a:endParaRPr lang="en-GB" altLang="en-US" dirty="0">
              <a:solidFill>
                <a:schemeClr val="bg1">
                  <a:lumMod val="50000"/>
                </a:schemeClr>
              </a:solidFill>
            </a:endParaRPr>
          </a:p>
          <a:p>
            <a:pPr>
              <a:defRPr/>
            </a:pPr>
            <a:r>
              <a:rPr lang="en-GB" altLang="en-US" dirty="0">
                <a:solidFill>
                  <a:schemeClr val="bg1">
                    <a:lumMod val="50000"/>
                  </a:schemeClr>
                </a:solidFill>
              </a:rPr>
              <a:t>Please take the time to complete this it will help us plan future online training events including other topics you would like to see</a:t>
            </a:r>
          </a:p>
          <a:p>
            <a:pPr>
              <a:buFont typeface="Arial" pitchFamily="34" charset="0"/>
              <a:buChar char="•"/>
              <a:defRPr/>
            </a:pPr>
            <a:endParaRPr lang="en-GB" altLang="en-US" dirty="0">
              <a:solidFill>
                <a:schemeClr val="bg1">
                  <a:lumMod val="50000"/>
                </a:schemeClr>
              </a:solidFill>
            </a:endParaRPr>
          </a:p>
          <a:p>
            <a:pPr>
              <a:defRPr/>
            </a:pPr>
            <a:r>
              <a:rPr lang="en-GB" altLang="en-US" dirty="0">
                <a:solidFill>
                  <a:schemeClr val="bg1">
                    <a:lumMod val="50000"/>
                  </a:schemeClr>
                </a:solidFill>
              </a:rPr>
              <a:t>The recording of this Webinar, presentation and questions will be on the parent participation Resources  page of </a:t>
            </a:r>
            <a:r>
              <a:rPr lang="en-GB" altLang="en-US" dirty="0" smtClean="0">
                <a:solidFill>
                  <a:schemeClr val="bg1">
                    <a:lumMod val="50000"/>
                  </a:schemeClr>
                </a:solidFill>
              </a:rPr>
              <a:t>Contacts’ website </a:t>
            </a:r>
            <a:r>
              <a:rPr lang="en-GB" altLang="en-US" dirty="0">
                <a:solidFill>
                  <a:schemeClr val="bg1">
                    <a:lumMod val="50000"/>
                  </a:schemeClr>
                </a:solidFill>
              </a:rPr>
              <a:t>next week – an email confirming this will be sent to you once this is available</a:t>
            </a:r>
          </a:p>
        </p:txBody>
      </p:sp>
      <p:sp>
        <p:nvSpPr>
          <p:cNvPr id="3" name="TextBox 2"/>
          <p:cNvSpPr txBox="1"/>
          <p:nvPr/>
        </p:nvSpPr>
        <p:spPr>
          <a:xfrm>
            <a:off x="827584" y="764704"/>
            <a:ext cx="79208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smtClean="0">
                <a:ln>
                  <a:noFill/>
                </a:ln>
                <a:solidFill>
                  <a:srgbClr val="FF99FF"/>
                </a:solidFill>
                <a:effectLst/>
                <a:uFillTx/>
                <a:latin typeface="Calibri" panose="020F0502020204030204" pitchFamily="34" charset="0"/>
                <a:sym typeface="Open Sans"/>
              </a:rPr>
              <a:t>Thank You!</a:t>
            </a:r>
            <a:endParaRPr kumimoji="0" lang="en-GB" sz="3600" b="1" i="0" u="none" strike="noStrike" cap="none" spc="0" normalizeH="0" baseline="0" dirty="0">
              <a:ln>
                <a:noFill/>
              </a:ln>
              <a:solidFill>
                <a:srgbClr val="FF99FF"/>
              </a:solidFill>
              <a:effectLst/>
              <a:uFillTx/>
              <a:latin typeface="Calibri" panose="020F0502020204030204" pitchFamily="34" charset="0"/>
              <a:sym typeface="Open Sans"/>
            </a:endParaRPr>
          </a:p>
        </p:txBody>
      </p:sp>
    </p:spTree>
    <p:extLst>
      <p:ext uri="{BB962C8B-B14F-4D97-AF65-F5344CB8AC3E}">
        <p14:creationId xmlns:p14="http://schemas.microsoft.com/office/powerpoint/2010/main" val="172498798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03123"/>
            <a:ext cx="8064896" cy="1754326"/>
          </a:xfrm>
          <a:prstGeom prst="rect">
            <a:avLst/>
          </a:prstGeom>
        </p:spPr>
        <p:txBody>
          <a:bodyPr wrap="square">
            <a:spAutoFit/>
          </a:bodyPr>
          <a:lstStyle/>
          <a:p>
            <a:r>
              <a:rPr lang="en-GB" altLang="en-US" dirty="0">
                <a:solidFill>
                  <a:schemeClr val="bg1">
                    <a:lumMod val="50000"/>
                  </a:schemeClr>
                </a:solidFill>
                <a:latin typeface="Arial" charset="0"/>
                <a:ea typeface="ＭＳ Ｐゴシック" pitchFamily="34" charset="-128"/>
                <a:cs typeface="Arial" charset="0"/>
              </a:rPr>
              <a:t>Further relevant questions, not covered in the time allowed, will be answered and posted on the Contact </a:t>
            </a:r>
            <a:r>
              <a:rPr lang="en-GB" altLang="en-US" dirty="0" smtClean="0">
                <a:solidFill>
                  <a:schemeClr val="bg1">
                    <a:lumMod val="50000"/>
                  </a:schemeClr>
                </a:solidFill>
                <a:latin typeface="Arial" charset="0"/>
                <a:ea typeface="ＭＳ Ｐゴシック" pitchFamily="34" charset="-128"/>
                <a:cs typeface="Arial" charset="0"/>
              </a:rPr>
              <a:t>website </a:t>
            </a:r>
            <a:r>
              <a:rPr lang="en-GB" altLang="en-US" dirty="0">
                <a:solidFill>
                  <a:schemeClr val="bg1">
                    <a:lumMod val="50000"/>
                  </a:schemeClr>
                </a:solidFill>
                <a:latin typeface="Arial" charset="0"/>
                <a:ea typeface="ＭＳ Ｐゴシック" pitchFamily="34" charset="-128"/>
                <a:cs typeface="Arial" charset="0"/>
              </a:rPr>
              <a:t>along with the recording of this Webinar, details of which will be circulated next week</a:t>
            </a:r>
          </a:p>
          <a:p>
            <a:pPr>
              <a:buFont typeface="Calibri" pitchFamily="34" charset="0"/>
              <a:buChar char="•"/>
            </a:pPr>
            <a:endParaRPr lang="en-US" altLang="en-US" dirty="0">
              <a:solidFill>
                <a:schemeClr val="bg1">
                  <a:lumMod val="50000"/>
                </a:schemeClr>
              </a:solidFill>
              <a:latin typeface="Arial" charset="0"/>
              <a:ea typeface="ＭＳ Ｐゴシック" pitchFamily="34" charset="-128"/>
              <a:cs typeface="Arial" charset="0"/>
            </a:endParaRPr>
          </a:p>
          <a:p>
            <a:r>
              <a:rPr lang="en-GB" altLang="en-US" dirty="0">
                <a:solidFill>
                  <a:schemeClr val="bg1">
                    <a:lumMod val="50000"/>
                  </a:schemeClr>
                </a:solidFill>
                <a:latin typeface="Arial" charset="0"/>
                <a:ea typeface="ＭＳ Ｐゴシック" pitchFamily="34" charset="-128"/>
                <a:cs typeface="Arial" charset="0"/>
              </a:rPr>
              <a:t>At the end of the Webinar a short questionnaire will launch, please take the time to complete this as this will assist with future online training events </a:t>
            </a:r>
            <a:endParaRPr lang="en-US" altLang="en-US" dirty="0">
              <a:solidFill>
                <a:schemeClr val="bg1">
                  <a:lumMod val="50000"/>
                </a:schemeClr>
              </a:solidFill>
              <a:latin typeface="Arial" charset="0"/>
              <a:ea typeface="ＭＳ Ｐゴシック" pitchFamily="34" charset="-128"/>
              <a:cs typeface="Arial" charset="0"/>
            </a:endParaRPr>
          </a:p>
        </p:txBody>
      </p:sp>
      <p:sp>
        <p:nvSpPr>
          <p:cNvPr id="3" name="TextBox 2"/>
          <p:cNvSpPr txBox="1"/>
          <p:nvPr/>
        </p:nvSpPr>
        <p:spPr>
          <a:xfrm>
            <a:off x="611560" y="692696"/>
            <a:ext cx="806489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smtClean="0">
                <a:ln>
                  <a:noFill/>
                </a:ln>
                <a:solidFill>
                  <a:schemeClr val="accent3"/>
                </a:solidFill>
                <a:effectLst/>
                <a:uFillTx/>
                <a:latin typeface="Calibri" panose="020F0502020204030204" pitchFamily="34" charset="0"/>
                <a:sym typeface="Open Sans"/>
              </a:rPr>
              <a:t>Q &amp; A</a:t>
            </a:r>
            <a:endParaRPr kumimoji="0" lang="en-GB" sz="4000" b="1" i="0" u="none" strike="noStrike" cap="none" spc="0" normalizeH="0" baseline="0" dirty="0">
              <a:ln>
                <a:noFill/>
              </a:ln>
              <a:solidFill>
                <a:schemeClr val="accent3"/>
              </a:solidFill>
              <a:effectLst/>
              <a:uFillTx/>
              <a:latin typeface="Calibri" panose="020F0502020204030204" pitchFamily="34" charset="0"/>
              <a:sym typeface="Open Sans"/>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Webinar…</a:t>
            </a:r>
            <a:endParaRPr lang="en-GB" dirty="0"/>
          </a:p>
        </p:txBody>
      </p:sp>
      <p:sp>
        <p:nvSpPr>
          <p:cNvPr id="3" name="Text Placeholder 2"/>
          <p:cNvSpPr>
            <a:spLocks noGrp="1"/>
          </p:cNvSpPr>
          <p:nvPr>
            <p:ph type="body" idx="1"/>
          </p:nvPr>
        </p:nvSpPr>
        <p:spPr>
          <a:xfrm>
            <a:off x="457200" y="1417638"/>
            <a:ext cx="8229600" cy="4061048"/>
          </a:xfrm>
        </p:spPr>
        <p:txBody>
          <a:bodyPr>
            <a:normAutofit/>
          </a:bodyPr>
          <a:lstStyle/>
          <a:p>
            <a:pPr>
              <a:buFont typeface="Wingdings" panose="05000000000000000000" pitchFamily="2" charset="2"/>
              <a:buChar char="q"/>
            </a:pPr>
            <a:r>
              <a:rPr lang="en-GB" sz="2400" dirty="0" smtClean="0"/>
              <a:t>Legislation</a:t>
            </a:r>
          </a:p>
          <a:p>
            <a:pPr>
              <a:buFont typeface="Wingdings" panose="05000000000000000000" pitchFamily="2" charset="2"/>
              <a:buChar char="q"/>
            </a:pPr>
            <a:r>
              <a:rPr lang="en-GB" sz="2400" dirty="0" smtClean="0"/>
              <a:t>The Duty to Consult</a:t>
            </a:r>
          </a:p>
          <a:p>
            <a:pPr>
              <a:buFont typeface="Wingdings" panose="05000000000000000000" pitchFamily="2" charset="2"/>
              <a:buChar char="q"/>
            </a:pPr>
            <a:r>
              <a:rPr lang="en-GB" sz="2400" dirty="0" smtClean="0"/>
              <a:t>Transport Issues identified by parent carers</a:t>
            </a:r>
          </a:p>
          <a:p>
            <a:pPr>
              <a:buFont typeface="Wingdings" panose="05000000000000000000" pitchFamily="2" charset="2"/>
              <a:buChar char="q"/>
            </a:pPr>
            <a:r>
              <a:rPr lang="en-GB" sz="2400" dirty="0" smtClean="0"/>
              <a:t>Challenges and Budget Pressures</a:t>
            </a:r>
          </a:p>
          <a:p>
            <a:pPr>
              <a:buFont typeface="Wingdings" panose="05000000000000000000" pitchFamily="2" charset="2"/>
              <a:buChar char="q"/>
            </a:pPr>
            <a:r>
              <a:rPr lang="en-GB" sz="2400" dirty="0" smtClean="0"/>
              <a:t>Different Approaches</a:t>
            </a:r>
          </a:p>
          <a:p>
            <a:pPr>
              <a:buFont typeface="Wingdings" panose="05000000000000000000" pitchFamily="2" charset="2"/>
              <a:buChar char="q"/>
            </a:pPr>
            <a:r>
              <a:rPr lang="en-GB" sz="2400" dirty="0" smtClean="0"/>
              <a:t>Your Suggestions</a:t>
            </a:r>
          </a:p>
          <a:p>
            <a:pPr>
              <a:buFont typeface="Wingdings" panose="05000000000000000000" pitchFamily="2" charset="2"/>
              <a:buChar char="q"/>
            </a:pPr>
            <a:r>
              <a:rPr lang="en-GB" sz="2400" dirty="0" smtClean="0"/>
              <a:t>Future Developments – Transport Guidance</a:t>
            </a:r>
          </a:p>
          <a:p>
            <a:pPr>
              <a:buFont typeface="Wingdings" panose="05000000000000000000" pitchFamily="2" charset="2"/>
              <a:buChar char="q"/>
            </a:pPr>
            <a:r>
              <a:rPr lang="en-GB" sz="2400" dirty="0" smtClean="0"/>
              <a:t>What Can You Do</a:t>
            </a:r>
          </a:p>
          <a:p>
            <a:pPr>
              <a:buFont typeface="Wingdings" panose="05000000000000000000" pitchFamily="2" charset="2"/>
              <a:buChar char="q"/>
            </a:pPr>
            <a:r>
              <a:rPr lang="en-GB" sz="2400" dirty="0" smtClean="0"/>
              <a:t>Questions</a:t>
            </a:r>
            <a:endParaRPr lang="en-GB" sz="2400" dirty="0"/>
          </a:p>
        </p:txBody>
      </p:sp>
    </p:spTree>
    <p:extLst>
      <p:ext uri="{BB962C8B-B14F-4D97-AF65-F5344CB8AC3E}">
        <p14:creationId xmlns:p14="http://schemas.microsoft.com/office/powerpoint/2010/main" val="267833064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Legislation</a:t>
            </a:r>
            <a:endParaRPr lang="en-GB" dirty="0"/>
          </a:p>
        </p:txBody>
      </p:sp>
      <p:sp>
        <p:nvSpPr>
          <p:cNvPr id="4" name="TextBox 3"/>
          <p:cNvSpPr txBox="1"/>
          <p:nvPr/>
        </p:nvSpPr>
        <p:spPr>
          <a:xfrm>
            <a:off x="457200" y="1417638"/>
            <a:ext cx="8229600" cy="4801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Open Sans"/>
                <a:ea typeface="Open Sans"/>
                <a:cs typeface="Open Sans"/>
                <a:sym typeface="Open Sans"/>
              </a:rPr>
              <a:t>In brief, the law states that…</a:t>
            </a:r>
          </a:p>
          <a:p>
            <a:pPr marL="0" marR="0" indent="0" algn="l" defTabSz="457200" rtl="0" fontAlgn="auto" latinLnBrk="0" hangingPunct="0">
              <a:lnSpc>
                <a:spcPct val="100000"/>
              </a:lnSpc>
              <a:spcBef>
                <a:spcPts val="0"/>
              </a:spcBef>
              <a:spcAft>
                <a:spcPts val="0"/>
              </a:spcAft>
              <a:buClrTx/>
              <a:buSzTx/>
              <a:buFontTx/>
              <a:buNone/>
              <a:tabLst/>
            </a:pPr>
            <a:endParaRPr lang="en-GB" dirty="0"/>
          </a:p>
          <a:p>
            <a:r>
              <a:rPr lang="en-GB" b="1" dirty="0" smtClean="0"/>
              <a:t>Children under 5 </a:t>
            </a:r>
            <a:r>
              <a:rPr lang="en-GB" dirty="0" smtClean="0"/>
              <a:t>– Not automatically entitled</a:t>
            </a:r>
          </a:p>
          <a:p>
            <a:endParaRPr lang="en-GB" dirty="0"/>
          </a:p>
          <a:p>
            <a:r>
              <a:rPr lang="en-GB" b="1" dirty="0" smtClean="0"/>
              <a:t>Children aged 5 to 16 </a:t>
            </a:r>
            <a:r>
              <a:rPr lang="en-GB" dirty="0"/>
              <a:t>- F</a:t>
            </a:r>
            <a:r>
              <a:rPr lang="en-GB" dirty="0" smtClean="0"/>
              <a:t>ree</a:t>
            </a:r>
            <a:r>
              <a:rPr lang="en-GB" dirty="0"/>
              <a:t>, suitable, home to school </a:t>
            </a:r>
            <a:r>
              <a:rPr lang="en-GB" dirty="0" smtClean="0"/>
              <a:t>transport to the nearest suitable qualifying school</a:t>
            </a:r>
          </a:p>
          <a:p>
            <a:endParaRPr lang="en-GB" dirty="0"/>
          </a:p>
          <a:p>
            <a:r>
              <a:rPr lang="en-GB" b="1" dirty="0" smtClean="0"/>
              <a:t>Young People aged 16 to 19 </a:t>
            </a:r>
            <a:r>
              <a:rPr lang="en-GB" dirty="0" smtClean="0"/>
              <a:t>– The law </a:t>
            </a:r>
            <a:r>
              <a:rPr lang="en-GB" dirty="0"/>
              <a:t>requires local authorities to have a ‘Transport Policy Statement’ </a:t>
            </a:r>
            <a:endParaRPr lang="en-GB" dirty="0" smtClean="0"/>
          </a:p>
          <a:p>
            <a:endParaRPr lang="en-GB" dirty="0"/>
          </a:p>
          <a:p>
            <a:r>
              <a:rPr lang="en-GB" b="1" dirty="0" smtClean="0"/>
              <a:t>Young People aged 19 and </a:t>
            </a:r>
            <a:r>
              <a:rPr lang="en-GB" b="1" dirty="0"/>
              <a:t>over </a:t>
            </a:r>
            <a:r>
              <a:rPr lang="en-GB" dirty="0"/>
              <a:t>- </a:t>
            </a:r>
            <a:r>
              <a:rPr lang="en-GB" dirty="0" smtClean="0"/>
              <a:t>The </a:t>
            </a:r>
            <a:r>
              <a:rPr lang="en-GB" dirty="0"/>
              <a:t>LA must make “'such arrangements for the provision of transport, as they consider necessary</a:t>
            </a:r>
            <a:r>
              <a:rPr lang="en-GB" dirty="0" smtClean="0"/>
              <a:t>”</a:t>
            </a:r>
          </a:p>
          <a:p>
            <a:endParaRPr lang="en-GB" dirty="0"/>
          </a:p>
          <a:p>
            <a:r>
              <a:rPr lang="en-GB" b="1" dirty="0" smtClean="0"/>
              <a:t>Appealing decisions </a:t>
            </a:r>
            <a:r>
              <a:rPr lang="en-GB" dirty="0"/>
              <a:t>- start by making an appeal through the LA’s own internal appeals procedures </a:t>
            </a:r>
            <a:endParaRPr lang="en-GB" dirty="0" smtClean="0"/>
          </a:p>
          <a:p>
            <a:endParaRPr lang="en-GB" dirty="0"/>
          </a:p>
          <a:p>
            <a:endParaRPr lang="en-GB" dirty="0"/>
          </a:p>
        </p:txBody>
      </p:sp>
    </p:spTree>
    <p:extLst>
      <p:ext uri="{BB962C8B-B14F-4D97-AF65-F5344CB8AC3E}">
        <p14:creationId xmlns:p14="http://schemas.microsoft.com/office/powerpoint/2010/main" val="219313721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Children Under 5</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416" y="404664"/>
            <a:ext cx="3456384" cy="5184577"/>
          </a:xfrm>
          <a:prstGeom prst="rect">
            <a:avLst/>
          </a:prstGeom>
        </p:spPr>
      </p:pic>
      <p:sp>
        <p:nvSpPr>
          <p:cNvPr id="2" name="TextBox 1"/>
          <p:cNvSpPr txBox="1"/>
          <p:nvPr/>
        </p:nvSpPr>
        <p:spPr>
          <a:xfrm>
            <a:off x="611560" y="1700808"/>
            <a:ext cx="3816424" cy="3785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00000"/>
                </a:solidFill>
                <a:effectLst/>
                <a:uFillTx/>
                <a:latin typeface="Open Sans"/>
                <a:ea typeface="Open Sans"/>
                <a:cs typeface="Open Sans"/>
                <a:sym typeface="Open Sans"/>
              </a:rPr>
              <a:t>Not automatically entitled to transport</a:t>
            </a:r>
          </a:p>
          <a:p>
            <a:pPr marL="0" marR="0" indent="0" algn="l" defTabSz="457200" rtl="0" fontAlgn="auto" latinLnBrk="0" hangingPunct="0">
              <a:lnSpc>
                <a:spcPct val="100000"/>
              </a:lnSpc>
              <a:spcBef>
                <a:spcPts val="0"/>
              </a:spcBef>
              <a:spcAft>
                <a:spcPts val="0"/>
              </a:spcAft>
              <a:buClrTx/>
              <a:buSzTx/>
              <a:buFontTx/>
              <a:buNone/>
              <a:tabLst/>
            </a:pPr>
            <a:endParaRPr lang="en-GB" sz="2400" dirty="0"/>
          </a:p>
          <a:p>
            <a:pPr marL="0" marR="0" indent="0" algn="l" defTabSz="457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00000"/>
                </a:solidFill>
                <a:effectLst/>
                <a:uFillTx/>
                <a:latin typeface="Open Sans"/>
                <a:ea typeface="Open Sans"/>
                <a:cs typeface="Open Sans"/>
                <a:sym typeface="Open Sans"/>
              </a:rPr>
              <a:t>Legislation gives LAs the discretion</a:t>
            </a:r>
            <a:r>
              <a:rPr kumimoji="0" lang="en-GB" sz="2400" b="0" i="0" u="none" strike="noStrike" cap="none" spc="0" normalizeH="0" dirty="0" smtClean="0">
                <a:ln>
                  <a:noFill/>
                </a:ln>
                <a:solidFill>
                  <a:srgbClr val="000000"/>
                </a:solidFill>
                <a:effectLst/>
                <a:uFillTx/>
                <a:latin typeface="Open Sans"/>
                <a:ea typeface="Open Sans"/>
                <a:cs typeface="Open Sans"/>
                <a:sym typeface="Open Sans"/>
              </a:rPr>
              <a:t> to make travel arrangements in some circumstances</a:t>
            </a:r>
          </a:p>
          <a:p>
            <a:pPr marL="0" marR="0" indent="0" algn="l" defTabSz="457200" rtl="0" fontAlgn="auto" latinLnBrk="0" hangingPunct="0">
              <a:lnSpc>
                <a:spcPct val="100000"/>
              </a:lnSpc>
              <a:spcBef>
                <a:spcPts val="0"/>
              </a:spcBef>
              <a:spcAft>
                <a:spcPts val="0"/>
              </a:spcAft>
              <a:buClrTx/>
              <a:buSzTx/>
              <a:buFontTx/>
              <a:buNone/>
              <a:tabLst/>
            </a:pPr>
            <a:endParaRPr lang="en-GB" sz="2400" baseline="0" dirty="0"/>
          </a:p>
          <a:p>
            <a:pPr marL="0" marR="0" indent="0" algn="l" defTabSz="457200" rtl="0" fontAlgn="auto" latinLnBrk="0" hangingPunct="0">
              <a:lnSpc>
                <a:spcPct val="100000"/>
              </a:lnSpc>
              <a:spcBef>
                <a:spcPts val="0"/>
              </a:spcBef>
              <a:spcAft>
                <a:spcPts val="0"/>
              </a:spcAft>
              <a:buClrTx/>
              <a:buSzTx/>
              <a:buFontTx/>
              <a:buNone/>
              <a:tabLst/>
            </a:pPr>
            <a:r>
              <a:rPr kumimoji="0" lang="en-GB" sz="2400" b="0" i="0" u="none" strike="noStrike" cap="none" spc="0" normalizeH="0" dirty="0" smtClean="0">
                <a:ln>
                  <a:noFill/>
                </a:ln>
                <a:solidFill>
                  <a:srgbClr val="000000"/>
                </a:solidFill>
                <a:effectLst/>
                <a:uFillTx/>
                <a:latin typeface="Open Sans"/>
                <a:ea typeface="Open Sans"/>
                <a:cs typeface="Open Sans"/>
                <a:sym typeface="Open Sans"/>
              </a:rPr>
              <a:t>It might be possible to appeal</a:t>
            </a:r>
            <a:endParaRPr kumimoji="0" lang="en-GB" sz="2400" b="0" i="0" u="none" strike="noStrike" cap="none" spc="0" normalizeH="0" baseline="0" dirty="0">
              <a:ln>
                <a:noFill/>
              </a:ln>
              <a:solidFill>
                <a:srgbClr val="000000"/>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22976472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7"/>
            <a:ext cx="8229600" cy="1143001"/>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5pPr>
            <a:lvl6pPr marL="0" marR="0" indent="4572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6pPr>
            <a:lvl7pPr marL="0" marR="0" indent="9144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7pPr>
            <a:lvl8pPr marL="0" marR="0" indent="13716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8pPr>
            <a:lvl9pPr marL="0" marR="0" indent="1828800" algn="l" defTabSz="457200" rtl="0" latinLnBrk="0">
              <a:lnSpc>
                <a:spcPct val="100000"/>
              </a:lnSpc>
              <a:spcBef>
                <a:spcPts val="0"/>
              </a:spcBef>
              <a:spcAft>
                <a:spcPts val="0"/>
              </a:spcAft>
              <a:buClrTx/>
              <a:buSzTx/>
              <a:buFontTx/>
              <a:buNone/>
              <a:tabLst/>
              <a:defRPr sz="4000" b="0" i="0" u="none" strike="noStrike" cap="none" spc="0" baseline="0">
                <a:ln>
                  <a:noFill/>
                </a:ln>
                <a:solidFill>
                  <a:srgbClr val="0060AE"/>
                </a:solidFill>
                <a:uFillTx/>
                <a:latin typeface="Calibri"/>
                <a:ea typeface="Calibri"/>
                <a:cs typeface="Calibri"/>
                <a:sym typeface="Calibri"/>
              </a:defRPr>
            </a:lvl9pPr>
          </a:lstStyle>
          <a:p>
            <a:pPr hangingPunct="1"/>
            <a:r>
              <a:rPr lang="en-GB" dirty="0" smtClean="0"/>
              <a:t>Children 5 to 16</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750" r="11303"/>
          <a:stretch/>
        </p:blipFill>
        <p:spPr>
          <a:xfrm>
            <a:off x="4423798" y="404664"/>
            <a:ext cx="4277534" cy="4653136"/>
          </a:xfrm>
          <a:prstGeom prst="rect">
            <a:avLst/>
          </a:prstGeom>
        </p:spPr>
      </p:pic>
      <p:sp>
        <p:nvSpPr>
          <p:cNvPr id="4" name="TextBox 3"/>
          <p:cNvSpPr txBox="1"/>
          <p:nvPr/>
        </p:nvSpPr>
        <p:spPr>
          <a:xfrm>
            <a:off x="457200" y="1700808"/>
            <a:ext cx="3682753"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b="1" dirty="0" smtClean="0"/>
              <a:t>Eligible children fall within four categories</a:t>
            </a:r>
          </a:p>
          <a:p>
            <a:endParaRPr lang="en-GB" dirty="0"/>
          </a:p>
          <a:p>
            <a:r>
              <a:rPr lang="en-GB" dirty="0" smtClean="0"/>
              <a:t>Children with SEN, a disability or a mobility difficulty</a:t>
            </a:r>
          </a:p>
          <a:p>
            <a:endParaRPr lang="en-GB" dirty="0"/>
          </a:p>
          <a:p>
            <a:r>
              <a:rPr lang="en-GB" dirty="0"/>
              <a:t>Children whose route to school is unsafe</a:t>
            </a:r>
          </a:p>
          <a:p>
            <a:endParaRPr lang="en-GB" dirty="0" smtClean="0"/>
          </a:p>
          <a:p>
            <a:r>
              <a:rPr lang="en-GB" dirty="0"/>
              <a:t>Children who live beyond the statutory walking distance</a:t>
            </a:r>
          </a:p>
          <a:p>
            <a:endParaRPr lang="en-GB" dirty="0" smtClean="0"/>
          </a:p>
          <a:p>
            <a:r>
              <a:rPr lang="en-GB" dirty="0"/>
              <a:t>Children from low income </a:t>
            </a:r>
            <a:r>
              <a:rPr lang="en-GB" dirty="0" smtClean="0"/>
              <a:t>families</a:t>
            </a:r>
            <a:endParaRPr lang="en-GB" dirty="0"/>
          </a:p>
        </p:txBody>
      </p:sp>
    </p:spTree>
    <p:extLst>
      <p:ext uri="{BB962C8B-B14F-4D97-AF65-F5344CB8AC3E}">
        <p14:creationId xmlns:p14="http://schemas.microsoft.com/office/powerpoint/2010/main" val="69961278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68760"/>
            <a:ext cx="7560840" cy="1323439"/>
          </a:xfrm>
          <a:prstGeom prst="rect">
            <a:avLst/>
          </a:prstGeom>
        </p:spPr>
        <p:txBody>
          <a:bodyPr wrap="square">
            <a:spAutoFit/>
          </a:bodyPr>
          <a:lstStyle/>
          <a:p>
            <a:pPr algn="ctr"/>
            <a:r>
              <a:rPr lang="en-GB" sz="4000" dirty="0"/>
              <a:t>Children with SEN, a disability or a mobility difficulty</a:t>
            </a:r>
          </a:p>
        </p:txBody>
      </p:sp>
      <p:sp>
        <p:nvSpPr>
          <p:cNvPr id="3" name="TextBox 2"/>
          <p:cNvSpPr txBox="1"/>
          <p:nvPr/>
        </p:nvSpPr>
        <p:spPr>
          <a:xfrm>
            <a:off x="827585" y="3284984"/>
            <a:ext cx="756084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00000"/>
                </a:solidFill>
                <a:effectLst/>
                <a:uFillTx/>
                <a:latin typeface="Open Sans"/>
                <a:ea typeface="Open Sans"/>
                <a:cs typeface="Open Sans"/>
                <a:sym typeface="Open Sans"/>
              </a:rPr>
              <a:t>Children</a:t>
            </a:r>
            <a:r>
              <a:rPr kumimoji="0" lang="en-GB" sz="2400" b="0" i="0" u="none" strike="noStrike" cap="none" spc="0" normalizeH="0" dirty="0" smtClean="0">
                <a:ln>
                  <a:noFill/>
                </a:ln>
                <a:solidFill>
                  <a:srgbClr val="000000"/>
                </a:solidFill>
                <a:effectLst/>
                <a:uFillTx/>
                <a:latin typeface="Open Sans"/>
                <a:ea typeface="Open Sans"/>
                <a:cs typeface="Open Sans"/>
                <a:sym typeface="Open Sans"/>
              </a:rPr>
              <a:t> with SEN, a disability or mobility problems which means they cannot reasonably be expected to walk to school, could mean they are eligible for home to school transport.</a:t>
            </a:r>
            <a:endParaRPr kumimoji="0" lang="en-GB" sz="2400" b="0" i="0" u="none" strike="noStrike" cap="none" spc="0" normalizeH="0" baseline="0" dirty="0">
              <a:ln>
                <a:noFill/>
              </a:ln>
              <a:solidFill>
                <a:srgbClr val="000000"/>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16734411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8393BDD9539449B27AC3B6B9311CE7" ma:contentTypeVersion="5" ma:contentTypeDescription="Create a new document." ma:contentTypeScope="" ma:versionID="9689033638cf1a91ea75dd6b3bff48e6">
  <xsd:schema xmlns:xsd="http://www.w3.org/2001/XMLSchema" xmlns:xs="http://www.w3.org/2001/XMLSchema" xmlns:p="http://schemas.microsoft.com/office/2006/metadata/properties" xmlns:ns2="3195db6f-52a1-4b4a-ba59-76553042faae" xmlns:ns3="637a27b6-054a-4cda-9b46-2c5461c8a7f1" targetNamespace="http://schemas.microsoft.com/office/2006/metadata/properties" ma:root="true" ma:fieldsID="45d029137fe5267fbbea63506d74e9c7" ns2:_="" ns3:_="">
    <xsd:import namespace="3195db6f-52a1-4b4a-ba59-76553042faae"/>
    <xsd:import namespace="637a27b6-054a-4cda-9b46-2c5461c8a7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5db6f-52a1-4b4a-ba59-76553042fa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7a27b6-054a-4cda-9b46-2c5461c8a7f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A498A-0FB4-4074-B97B-3DD5471BAF2B}">
  <ds:schemaRefs>
    <ds:schemaRef ds:uri="http://schemas.microsoft.com/sharepoint/v3/contenttype/forms"/>
  </ds:schemaRefs>
</ds:datastoreItem>
</file>

<file path=customXml/itemProps2.xml><?xml version="1.0" encoding="utf-8"?>
<ds:datastoreItem xmlns:ds="http://schemas.openxmlformats.org/officeDocument/2006/customXml" ds:itemID="{2616D727-9B0D-4A3D-ACBE-F6D2D70B1407}">
  <ds:schemaRefs>
    <ds:schemaRef ds:uri="3195db6f-52a1-4b4a-ba59-76553042faa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637a27b6-054a-4cda-9b46-2c5461c8a7f1"/>
    <ds:schemaRef ds:uri="http://purl.org/dc/dcmitype/"/>
    <ds:schemaRef ds:uri="http://purl.org/dc/elements/1.1/"/>
  </ds:schemaRefs>
</ds:datastoreItem>
</file>

<file path=customXml/itemProps3.xml><?xml version="1.0" encoding="utf-8"?>
<ds:datastoreItem xmlns:ds="http://schemas.openxmlformats.org/officeDocument/2006/customXml" ds:itemID="{A5934B34-CC76-4F7C-A1B1-376D817DD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95db6f-52a1-4b4a-ba59-76553042faae"/>
    <ds:schemaRef ds:uri="637a27b6-054a-4cda-9b46-2c5461c8a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8392</Words>
  <Application>Microsoft Office PowerPoint</Application>
  <PresentationFormat>On-screen Show (4:3)</PresentationFormat>
  <Paragraphs>558</Paragraphs>
  <Slides>39</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ＭＳ Ｐゴシック</vt:lpstr>
      <vt:lpstr>Arial</vt:lpstr>
      <vt:lpstr>Calibri</vt:lpstr>
      <vt:lpstr>Courier New</vt:lpstr>
      <vt:lpstr>Helvetica Neue</vt:lpstr>
      <vt:lpstr>Open Sans</vt:lpstr>
      <vt:lpstr>Wingdings</vt:lpstr>
      <vt:lpstr>Office Theme</vt:lpstr>
      <vt:lpstr>1_Office Theme</vt:lpstr>
      <vt:lpstr>PowerPoint Presentation</vt:lpstr>
      <vt:lpstr>PowerPoint Presentation</vt:lpstr>
      <vt:lpstr>PowerPoint Presentation</vt:lpstr>
      <vt:lpstr>PowerPoint Presentation</vt:lpstr>
      <vt:lpstr>In this Webinar…</vt:lpstr>
      <vt:lpstr>Legislation</vt:lpstr>
      <vt:lpstr>Children Under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 Code of Practice</vt:lpstr>
      <vt:lpstr>Transport Policies</vt:lpstr>
      <vt:lpstr>PowerPoint Presentation</vt:lpstr>
      <vt:lpstr>PowerPoint Presentation</vt:lpstr>
      <vt:lpstr>PowerPoint Presentation</vt:lpstr>
      <vt:lpstr>PowerPoint Presentation</vt:lpstr>
      <vt:lpstr>PowerPoint Presentation</vt:lpstr>
      <vt:lpstr>Home to school travel and transport guidance  The Government has published statutory guidance which can be viewed via the website: https://www.gov.uk/government/publications/home-to-school-travel-and-transport-guidance   Contact has produced a Home to School Factsheet which can be found on their website: https://contact.org.uk/advice-and-support/resource-library/factsheet-home-to-school-transport-england/   </vt:lpstr>
      <vt:lpstr>PowerPoint Presentation</vt:lpstr>
      <vt:lpstr>PowerPoint Presentation</vt:lpstr>
      <vt:lpstr>PowerPoint Presentation</vt:lpstr>
      <vt:lpstr>PowerPoint Presentation</vt:lpstr>
      <vt:lpstr>PowerPoint Presentation</vt:lpstr>
      <vt:lpstr>PowerPoint Presentation</vt:lpstr>
      <vt:lpstr>Different Approaches to Providing Transport</vt:lpstr>
      <vt:lpstr>PowerPoint Presentation</vt:lpstr>
      <vt:lpstr>What are your experiences of creative approaches to providing transport in your area?  Do you have any creative suggestions?</vt:lpstr>
      <vt:lpstr>PowerPoint Presentation</vt:lpstr>
      <vt:lpstr>PowerPoint Presentation</vt:lpstr>
      <vt:lpstr>What Can You Do…</vt:lpstr>
      <vt:lpstr>When Engaging with Your LA</vt:lpstr>
      <vt:lpstr>Q &amp; 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STYLE</dc:title>
  <dc:creator>Sarah Lee</dc:creator>
  <cp:lastModifiedBy>Helen.Reid</cp:lastModifiedBy>
  <cp:revision>60</cp:revision>
  <dcterms:modified xsi:type="dcterms:W3CDTF">2018-11-06T14:12:11Z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0x010100498393BDD9539449B27AC3B6B9311CE7</vt:lpwstr>
  </property>
</Properties>
</file>