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1"/>
  </p:notesMasterIdLst>
  <p:sldIdLst>
    <p:sldId id="256" r:id="rId2"/>
    <p:sldId id="257" r:id="rId3"/>
    <p:sldId id="272" r:id="rId4"/>
    <p:sldId id="273" r:id="rId5"/>
    <p:sldId id="277" r:id="rId6"/>
    <p:sldId id="261" r:id="rId7"/>
    <p:sldId id="275" r:id="rId8"/>
    <p:sldId id="276" r:id="rId9"/>
    <p:sldId id="278" r:id="rId10"/>
    <p:sldId id="279" r:id="rId11"/>
    <p:sldId id="274" r:id="rId12"/>
    <p:sldId id="281" r:id="rId13"/>
    <p:sldId id="282" r:id="rId14"/>
    <p:sldId id="283" r:id="rId15"/>
    <p:sldId id="284" r:id="rId16"/>
    <p:sldId id="285" r:id="rId17"/>
    <p:sldId id="286" r:id="rId18"/>
    <p:sldId id="287" r:id="rId19"/>
    <p:sldId id="288" r:id="rId20"/>
    <p:sldId id="306" r:id="rId21"/>
    <p:sldId id="293" r:id="rId22"/>
    <p:sldId id="291" r:id="rId23"/>
    <p:sldId id="300" r:id="rId24"/>
    <p:sldId id="301" r:id="rId25"/>
    <p:sldId id="302" r:id="rId26"/>
    <p:sldId id="303" r:id="rId27"/>
    <p:sldId id="304" r:id="rId28"/>
    <p:sldId id="292" r:id="rId29"/>
    <p:sldId id="280" r:id="rId30"/>
    <p:sldId id="294" r:id="rId31"/>
    <p:sldId id="295" r:id="rId32"/>
    <p:sldId id="296" r:id="rId33"/>
    <p:sldId id="297" r:id="rId34"/>
    <p:sldId id="299" r:id="rId35"/>
    <p:sldId id="260" r:id="rId36"/>
    <p:sldId id="259" r:id="rId37"/>
    <p:sldId id="305" r:id="rId38"/>
    <p:sldId id="298" r:id="rId39"/>
    <p:sldId id="271" r:id="rId40"/>
  </p:sldIdLst>
  <p:sldSz cx="18288000" cy="10287000"/>
  <p:notesSz cx="6858000" cy="9144000"/>
  <p:embeddedFontLst>
    <p:embeddedFont>
      <p:font typeface="Avenir" panose="02000503020000020003" pitchFamily="2" charset="0"/>
      <p:regular r:id="rId42"/>
      <p:italic r:id="rId43"/>
    </p:embeddedFont>
    <p:embeddedFont>
      <p:font typeface="HK Grotesk Bold" pitchFamily="2" charset="77"/>
      <p:regular r:id="rId44"/>
      <p:bold r:id="rId45"/>
    </p:embeddedFont>
    <p:embeddedFont>
      <p:font typeface="Maven Pro" panose="020F0502020204030204" pitchFamily="34" charset="0"/>
      <p:regular r:id="rId46"/>
      <p:bold r:id="rId47"/>
      <p:italic r:id="rId48"/>
      <p:boldItalic r:id="rId49"/>
    </p:embeddedFont>
    <p:embeddedFont>
      <p:font typeface="Maven Pro Bold" pitchFamily="2" charset="77"/>
      <p:regular r:id="rId50"/>
      <p:bold r:id="rId51"/>
    </p:embeddedFont>
    <p:embeddedFont>
      <p:font typeface="Open Sans" panose="020B0606030504020204" pitchFamily="34" charset="0"/>
      <p:regular r:id="rId52"/>
      <p:bold r:id="rId53"/>
      <p:italic r:id="rId54"/>
      <p:boldItalic r:id="rId55"/>
    </p:embeddedFont>
    <p:embeddedFont>
      <p:font typeface="Poppins" pitchFamily="2" charset="77"/>
      <p:regular r:id="rId56"/>
      <p:bold r:id="rId57"/>
      <p:italic r:id="rId58"/>
      <p:boldItalic r:id="rId59"/>
    </p:embeddedFont>
    <p:embeddedFont>
      <p:font typeface="Squada One" panose="020F0502020204030204" pitchFamily="34" charset="0"/>
      <p:regular r:id="rId60"/>
      <p:bold r:id="rId61"/>
      <p:italic r:id="rId62"/>
      <p:boldItalic r:id="rId63"/>
    </p:embeddedFont>
  </p:embeddedFontLst>
  <p:custDataLst>
    <p:tags r:id="rId6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D6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26" autoAdjust="0"/>
    <p:restoredTop sz="75659" autoAdjust="0"/>
  </p:normalViewPr>
  <p:slideViewPr>
    <p:cSldViewPr>
      <p:cViewPr>
        <p:scale>
          <a:sx n="37" d="100"/>
          <a:sy n="37" d="100"/>
        </p:scale>
        <p:origin x="2832" y="14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font" Target="fonts/font22.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2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102D95-EF06-6147-819B-5E6943B05D10}" type="datetimeFigureOut">
              <a:rPr lang="en-US" smtClean="0"/>
              <a:t>1/19/26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CFDE11-A271-8F4F-9E0A-3E2DF21FC07D}" type="slidenum">
              <a:rPr lang="en-US" smtClean="0"/>
              <a:t>‹#›</a:t>
            </a:fld>
            <a:endParaRPr lang="en-US"/>
          </a:p>
        </p:txBody>
      </p:sp>
    </p:spTree>
    <p:extLst>
      <p:ext uri="{BB962C8B-B14F-4D97-AF65-F5344CB8AC3E}">
        <p14:creationId xmlns:p14="http://schemas.microsoft.com/office/powerpoint/2010/main" val="2206314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rive.google.com/file/d/1plLErK3Mavk8L5Iqit3vID1GZjx0ZLFn/view?usp=sharing"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mailto:parent.participation@contact.org.uk"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a:extLst>
            <a:ext uri="{FF2B5EF4-FFF2-40B4-BE49-F238E27FC236}">
              <a16:creationId xmlns:a16="http://schemas.microsoft.com/office/drawing/2014/main" id="{BE04BE90-CF5F-1A1C-12E7-E493E31A9CD4}"/>
            </a:ext>
          </a:extLst>
        </p:cNvPr>
        <p:cNvGrpSpPr/>
        <p:nvPr/>
      </p:nvGrpSpPr>
      <p:grpSpPr>
        <a:xfrm>
          <a:off x="0" y="0"/>
          <a:ext cx="0" cy="0"/>
          <a:chOff x="0" y="0"/>
          <a:chExt cx="0" cy="0"/>
        </a:xfrm>
      </p:grpSpPr>
      <p:sp>
        <p:nvSpPr>
          <p:cNvPr id="303" name="Google Shape;303;p15:notes">
            <a:extLst>
              <a:ext uri="{FF2B5EF4-FFF2-40B4-BE49-F238E27FC236}">
                <a16:creationId xmlns:a16="http://schemas.microsoft.com/office/drawing/2014/main" id="{7A6BD7DA-C527-40A6-29E6-ED3086753EB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4" name="Google Shape;304;p15:notes">
            <a:extLst>
              <a:ext uri="{FF2B5EF4-FFF2-40B4-BE49-F238E27FC236}">
                <a16:creationId xmlns:a16="http://schemas.microsoft.com/office/drawing/2014/main" id="{38761E08-94C6-785A-BD14-B1A1509C3F5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69960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a:extLst>
            <a:ext uri="{FF2B5EF4-FFF2-40B4-BE49-F238E27FC236}">
              <a16:creationId xmlns:a16="http://schemas.microsoft.com/office/drawing/2014/main" id="{1C574E1F-B088-5E31-2768-6A3EE3B41D08}"/>
            </a:ext>
          </a:extLst>
        </p:cNvPr>
        <p:cNvGrpSpPr/>
        <p:nvPr/>
      </p:nvGrpSpPr>
      <p:grpSpPr>
        <a:xfrm>
          <a:off x="0" y="0"/>
          <a:ext cx="0" cy="0"/>
          <a:chOff x="0" y="0"/>
          <a:chExt cx="0" cy="0"/>
        </a:xfrm>
      </p:grpSpPr>
      <p:sp>
        <p:nvSpPr>
          <p:cNvPr id="303" name="Google Shape;303;p15:notes">
            <a:extLst>
              <a:ext uri="{FF2B5EF4-FFF2-40B4-BE49-F238E27FC236}">
                <a16:creationId xmlns:a16="http://schemas.microsoft.com/office/drawing/2014/main" id="{2EA4CB25-9BC5-DEA9-EF46-58F2B987930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4" name="Google Shape;304;p15:notes">
            <a:extLst>
              <a:ext uri="{FF2B5EF4-FFF2-40B4-BE49-F238E27FC236}">
                <a16:creationId xmlns:a16="http://schemas.microsoft.com/office/drawing/2014/main" id="{55DD7C3C-E674-10E4-3A92-199D5C49E12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31524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a:extLst>
            <a:ext uri="{FF2B5EF4-FFF2-40B4-BE49-F238E27FC236}">
              <a16:creationId xmlns:a16="http://schemas.microsoft.com/office/drawing/2014/main" id="{80D33DFC-6CE6-A1B4-1D82-4C71D0712CA7}"/>
            </a:ext>
          </a:extLst>
        </p:cNvPr>
        <p:cNvGrpSpPr/>
        <p:nvPr/>
      </p:nvGrpSpPr>
      <p:grpSpPr>
        <a:xfrm>
          <a:off x="0" y="0"/>
          <a:ext cx="0" cy="0"/>
          <a:chOff x="0" y="0"/>
          <a:chExt cx="0" cy="0"/>
        </a:xfrm>
      </p:grpSpPr>
      <p:sp>
        <p:nvSpPr>
          <p:cNvPr id="303" name="Google Shape;303;p15:notes">
            <a:extLst>
              <a:ext uri="{FF2B5EF4-FFF2-40B4-BE49-F238E27FC236}">
                <a16:creationId xmlns:a16="http://schemas.microsoft.com/office/drawing/2014/main" id="{35BCB9F2-FE1D-E066-CB83-41D30CD80F8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4" name="Google Shape;304;p15:notes">
            <a:extLst>
              <a:ext uri="{FF2B5EF4-FFF2-40B4-BE49-F238E27FC236}">
                <a16:creationId xmlns:a16="http://schemas.microsoft.com/office/drawing/2014/main" id="{6030D036-F947-6AA0-1613-43BCD4CA9D1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94054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a:extLst>
            <a:ext uri="{FF2B5EF4-FFF2-40B4-BE49-F238E27FC236}">
              <a16:creationId xmlns:a16="http://schemas.microsoft.com/office/drawing/2014/main" id="{1D2FFF81-E669-D9CB-DC4B-F2BC3F6E69BF}"/>
            </a:ext>
          </a:extLst>
        </p:cNvPr>
        <p:cNvGrpSpPr/>
        <p:nvPr/>
      </p:nvGrpSpPr>
      <p:grpSpPr>
        <a:xfrm>
          <a:off x="0" y="0"/>
          <a:ext cx="0" cy="0"/>
          <a:chOff x="0" y="0"/>
          <a:chExt cx="0" cy="0"/>
        </a:xfrm>
      </p:grpSpPr>
      <p:sp>
        <p:nvSpPr>
          <p:cNvPr id="303" name="Google Shape;303;p15:notes">
            <a:extLst>
              <a:ext uri="{FF2B5EF4-FFF2-40B4-BE49-F238E27FC236}">
                <a16:creationId xmlns:a16="http://schemas.microsoft.com/office/drawing/2014/main" id="{A3AB9356-E108-9BAA-2E6B-6EB78FD9666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4" name="Google Shape;304;p15:notes">
            <a:extLst>
              <a:ext uri="{FF2B5EF4-FFF2-40B4-BE49-F238E27FC236}">
                <a16:creationId xmlns:a16="http://schemas.microsoft.com/office/drawing/2014/main" id="{CEF083B6-DDEC-7464-1A51-852E28374BF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13995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a:extLst>
            <a:ext uri="{FF2B5EF4-FFF2-40B4-BE49-F238E27FC236}">
              <a16:creationId xmlns:a16="http://schemas.microsoft.com/office/drawing/2014/main" id="{2A400321-FB7D-DCC5-3FB4-60C52517858E}"/>
            </a:ext>
          </a:extLst>
        </p:cNvPr>
        <p:cNvGrpSpPr/>
        <p:nvPr/>
      </p:nvGrpSpPr>
      <p:grpSpPr>
        <a:xfrm>
          <a:off x="0" y="0"/>
          <a:ext cx="0" cy="0"/>
          <a:chOff x="0" y="0"/>
          <a:chExt cx="0" cy="0"/>
        </a:xfrm>
      </p:grpSpPr>
      <p:sp>
        <p:nvSpPr>
          <p:cNvPr id="303" name="Google Shape;303;p15:notes">
            <a:extLst>
              <a:ext uri="{FF2B5EF4-FFF2-40B4-BE49-F238E27FC236}">
                <a16:creationId xmlns:a16="http://schemas.microsoft.com/office/drawing/2014/main" id="{2D0A2202-159C-09D9-33A5-90554F164A7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4" name="Google Shape;304;p15:notes">
            <a:extLst>
              <a:ext uri="{FF2B5EF4-FFF2-40B4-BE49-F238E27FC236}">
                <a16:creationId xmlns:a16="http://schemas.microsoft.com/office/drawing/2014/main" id="{70C636EA-9BEC-9840-A60C-33A132E099A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44335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a:extLst>
            <a:ext uri="{FF2B5EF4-FFF2-40B4-BE49-F238E27FC236}">
              <a16:creationId xmlns:a16="http://schemas.microsoft.com/office/drawing/2014/main" id="{80742EF9-F466-3794-EBD0-79DF225CC4AA}"/>
            </a:ext>
          </a:extLst>
        </p:cNvPr>
        <p:cNvGrpSpPr/>
        <p:nvPr/>
      </p:nvGrpSpPr>
      <p:grpSpPr>
        <a:xfrm>
          <a:off x="0" y="0"/>
          <a:ext cx="0" cy="0"/>
          <a:chOff x="0" y="0"/>
          <a:chExt cx="0" cy="0"/>
        </a:xfrm>
      </p:grpSpPr>
      <p:sp>
        <p:nvSpPr>
          <p:cNvPr id="303" name="Google Shape;303;p15:notes">
            <a:extLst>
              <a:ext uri="{FF2B5EF4-FFF2-40B4-BE49-F238E27FC236}">
                <a16:creationId xmlns:a16="http://schemas.microsoft.com/office/drawing/2014/main" id="{13CB8580-0BA4-9C78-13CD-91AC5D7586B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4" name="Google Shape;304;p15:notes">
            <a:extLst>
              <a:ext uri="{FF2B5EF4-FFF2-40B4-BE49-F238E27FC236}">
                <a16:creationId xmlns:a16="http://schemas.microsoft.com/office/drawing/2014/main" id="{18168E8F-5734-9E67-92F3-63CE42A6069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33750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a:extLst>
            <a:ext uri="{FF2B5EF4-FFF2-40B4-BE49-F238E27FC236}">
              <a16:creationId xmlns:a16="http://schemas.microsoft.com/office/drawing/2014/main" id="{482BBB0C-FD62-492D-39CE-875118AE7447}"/>
            </a:ext>
          </a:extLst>
        </p:cNvPr>
        <p:cNvGrpSpPr/>
        <p:nvPr/>
      </p:nvGrpSpPr>
      <p:grpSpPr>
        <a:xfrm>
          <a:off x="0" y="0"/>
          <a:ext cx="0" cy="0"/>
          <a:chOff x="0" y="0"/>
          <a:chExt cx="0" cy="0"/>
        </a:xfrm>
      </p:grpSpPr>
      <p:sp>
        <p:nvSpPr>
          <p:cNvPr id="303" name="Google Shape;303;p15:notes">
            <a:extLst>
              <a:ext uri="{FF2B5EF4-FFF2-40B4-BE49-F238E27FC236}">
                <a16:creationId xmlns:a16="http://schemas.microsoft.com/office/drawing/2014/main" id="{077DAB9A-1E99-2CBD-F33A-92D9239187C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4" name="Google Shape;304;p15:notes">
            <a:extLst>
              <a:ext uri="{FF2B5EF4-FFF2-40B4-BE49-F238E27FC236}">
                <a16:creationId xmlns:a16="http://schemas.microsoft.com/office/drawing/2014/main" id="{AA31A63D-A68D-0BF2-663A-13C6DA17767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32714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a:extLst>
            <a:ext uri="{FF2B5EF4-FFF2-40B4-BE49-F238E27FC236}">
              <a16:creationId xmlns:a16="http://schemas.microsoft.com/office/drawing/2014/main" id="{B4985166-F97F-D300-6F89-4B0C6EF0E235}"/>
            </a:ext>
          </a:extLst>
        </p:cNvPr>
        <p:cNvGrpSpPr/>
        <p:nvPr/>
      </p:nvGrpSpPr>
      <p:grpSpPr>
        <a:xfrm>
          <a:off x="0" y="0"/>
          <a:ext cx="0" cy="0"/>
          <a:chOff x="0" y="0"/>
          <a:chExt cx="0" cy="0"/>
        </a:xfrm>
      </p:grpSpPr>
      <p:sp>
        <p:nvSpPr>
          <p:cNvPr id="303" name="Google Shape;303;p15:notes">
            <a:extLst>
              <a:ext uri="{FF2B5EF4-FFF2-40B4-BE49-F238E27FC236}">
                <a16:creationId xmlns:a16="http://schemas.microsoft.com/office/drawing/2014/main" id="{96FD2B1E-B3ED-9142-8089-96A442C93D6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4" name="Google Shape;304;p15:notes">
            <a:extLst>
              <a:ext uri="{FF2B5EF4-FFF2-40B4-BE49-F238E27FC236}">
                <a16:creationId xmlns:a16="http://schemas.microsoft.com/office/drawing/2014/main" id="{7B7078E6-EFEA-D61F-AB8B-CD1BDB6A856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14981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a:extLst>
            <a:ext uri="{FF2B5EF4-FFF2-40B4-BE49-F238E27FC236}">
              <a16:creationId xmlns:a16="http://schemas.microsoft.com/office/drawing/2014/main" id="{17CAB2BE-0567-4117-6770-DFC8725EFF80}"/>
            </a:ext>
          </a:extLst>
        </p:cNvPr>
        <p:cNvGrpSpPr/>
        <p:nvPr/>
      </p:nvGrpSpPr>
      <p:grpSpPr>
        <a:xfrm>
          <a:off x="0" y="0"/>
          <a:ext cx="0" cy="0"/>
          <a:chOff x="0" y="0"/>
          <a:chExt cx="0" cy="0"/>
        </a:xfrm>
      </p:grpSpPr>
      <p:sp>
        <p:nvSpPr>
          <p:cNvPr id="303" name="Google Shape;303;p15:notes">
            <a:extLst>
              <a:ext uri="{FF2B5EF4-FFF2-40B4-BE49-F238E27FC236}">
                <a16:creationId xmlns:a16="http://schemas.microsoft.com/office/drawing/2014/main" id="{EC441B27-AF2E-C593-5D35-37A7888A293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4" name="Google Shape;304;p15:notes">
            <a:extLst>
              <a:ext uri="{FF2B5EF4-FFF2-40B4-BE49-F238E27FC236}">
                <a16:creationId xmlns:a16="http://schemas.microsoft.com/office/drawing/2014/main" id="{8AC6C8F0-9B8A-B0E0-2FB7-63D7687D5C2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893646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a:extLst>
            <a:ext uri="{FF2B5EF4-FFF2-40B4-BE49-F238E27FC236}">
              <a16:creationId xmlns:a16="http://schemas.microsoft.com/office/drawing/2014/main" id="{EB8D491B-9216-0D34-84BF-68E5CA011FDB}"/>
            </a:ext>
          </a:extLst>
        </p:cNvPr>
        <p:cNvGrpSpPr/>
        <p:nvPr/>
      </p:nvGrpSpPr>
      <p:grpSpPr>
        <a:xfrm>
          <a:off x="0" y="0"/>
          <a:ext cx="0" cy="0"/>
          <a:chOff x="0" y="0"/>
          <a:chExt cx="0" cy="0"/>
        </a:xfrm>
      </p:grpSpPr>
      <p:sp>
        <p:nvSpPr>
          <p:cNvPr id="303" name="Google Shape;303;p15:notes">
            <a:extLst>
              <a:ext uri="{FF2B5EF4-FFF2-40B4-BE49-F238E27FC236}">
                <a16:creationId xmlns:a16="http://schemas.microsoft.com/office/drawing/2014/main" id="{C31D2972-CCFA-2443-5F89-2C2E76D5069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4" name="Google Shape;304;p15:notes">
            <a:extLst>
              <a:ext uri="{FF2B5EF4-FFF2-40B4-BE49-F238E27FC236}">
                <a16:creationId xmlns:a16="http://schemas.microsoft.com/office/drawing/2014/main" id="{29948349-8FAD-2DE2-4415-E49AB0684C5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47181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4" name="Google Shape;25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a:extLst>
            <a:ext uri="{FF2B5EF4-FFF2-40B4-BE49-F238E27FC236}">
              <a16:creationId xmlns:a16="http://schemas.microsoft.com/office/drawing/2014/main" id="{1DE80968-4FA8-B91A-3AC9-310B2CBCC519}"/>
            </a:ext>
          </a:extLst>
        </p:cNvPr>
        <p:cNvGrpSpPr/>
        <p:nvPr/>
      </p:nvGrpSpPr>
      <p:grpSpPr>
        <a:xfrm>
          <a:off x="0" y="0"/>
          <a:ext cx="0" cy="0"/>
          <a:chOff x="0" y="0"/>
          <a:chExt cx="0" cy="0"/>
        </a:xfrm>
      </p:grpSpPr>
      <p:sp>
        <p:nvSpPr>
          <p:cNvPr id="288" name="Google Shape;288;p14:notes">
            <a:extLst>
              <a:ext uri="{FF2B5EF4-FFF2-40B4-BE49-F238E27FC236}">
                <a16:creationId xmlns:a16="http://schemas.microsoft.com/office/drawing/2014/main" id="{5782A082-EE7D-A012-AE1A-EE1B44EBEE6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9" name="Google Shape;289;p14:notes">
            <a:extLst>
              <a:ext uri="{FF2B5EF4-FFF2-40B4-BE49-F238E27FC236}">
                <a16:creationId xmlns:a16="http://schemas.microsoft.com/office/drawing/2014/main" id="{81F69DE8-37A1-4D61-0D70-C0E7DA23E76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52433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hlinkClick r:id="rId3"/>
              </a:rPr>
              <a:t>https://drive.google.com/file/d/1plLErK3Mavk8L5Iqit3vID1GZjx0ZLFn/view?usp=sharing</a:t>
            </a:r>
            <a:endParaRPr lang="en-GB" sz="1200" kern="1200" dirty="0">
              <a:solidFill>
                <a:schemeClr val="tx1"/>
              </a:solidFill>
              <a:effectLst/>
              <a:latin typeface="+mn-lt"/>
              <a:ea typeface="+mn-ea"/>
              <a:cs typeface="+mn-cs"/>
            </a:endParaRPr>
          </a:p>
          <a:p>
            <a:r>
              <a:rPr lang="en-US" dirty="0"/>
              <a:t>Link to google doc – share in comments</a:t>
            </a:r>
          </a:p>
          <a:p>
            <a:endParaRPr lang="en-US" dirty="0"/>
          </a:p>
        </p:txBody>
      </p:sp>
      <p:sp>
        <p:nvSpPr>
          <p:cNvPr id="4" name="Slide Number Placeholder 3"/>
          <p:cNvSpPr>
            <a:spLocks noGrp="1"/>
          </p:cNvSpPr>
          <p:nvPr>
            <p:ph type="sldNum" sz="quarter" idx="5"/>
          </p:nvPr>
        </p:nvSpPr>
        <p:spPr/>
        <p:txBody>
          <a:bodyPr/>
          <a:lstStyle/>
          <a:p>
            <a:fld id="{FCCFDE11-A271-8F4F-9E0A-3E2DF21FC07D}" type="slidenum">
              <a:rPr lang="en-US" smtClean="0"/>
              <a:t>30</a:t>
            </a:fld>
            <a:endParaRPr lang="en-US"/>
          </a:p>
        </p:txBody>
      </p:sp>
    </p:spTree>
    <p:extLst>
      <p:ext uri="{BB962C8B-B14F-4D97-AF65-F5344CB8AC3E}">
        <p14:creationId xmlns:p14="http://schemas.microsoft.com/office/powerpoint/2010/main" val="17837174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a:extLst>
            <a:ext uri="{FF2B5EF4-FFF2-40B4-BE49-F238E27FC236}">
              <a16:creationId xmlns:a16="http://schemas.microsoft.com/office/drawing/2014/main" id="{E0731FEB-0969-EC25-9B81-B18954174F50}"/>
            </a:ext>
          </a:extLst>
        </p:cNvPr>
        <p:cNvGrpSpPr/>
        <p:nvPr/>
      </p:nvGrpSpPr>
      <p:grpSpPr>
        <a:xfrm>
          <a:off x="0" y="0"/>
          <a:ext cx="0" cy="0"/>
          <a:chOff x="0" y="0"/>
          <a:chExt cx="0" cy="0"/>
        </a:xfrm>
      </p:grpSpPr>
      <p:sp>
        <p:nvSpPr>
          <p:cNvPr id="303" name="Google Shape;303;p15:notes">
            <a:extLst>
              <a:ext uri="{FF2B5EF4-FFF2-40B4-BE49-F238E27FC236}">
                <a16:creationId xmlns:a16="http://schemas.microsoft.com/office/drawing/2014/main" id="{72E5CCB6-5860-4908-929F-9F5DA7E30C5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4" name="Google Shape;304;p15:notes">
            <a:extLst>
              <a:ext uri="{FF2B5EF4-FFF2-40B4-BE49-F238E27FC236}">
                <a16:creationId xmlns:a16="http://schemas.microsoft.com/office/drawing/2014/main" id="{D90A8EDE-330D-2804-7025-B8C31374502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718292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a:extLst>
            <a:ext uri="{FF2B5EF4-FFF2-40B4-BE49-F238E27FC236}">
              <a16:creationId xmlns:a16="http://schemas.microsoft.com/office/drawing/2014/main" id="{7658EA4F-DF66-DB69-7558-057BA01CE694}"/>
            </a:ext>
          </a:extLst>
        </p:cNvPr>
        <p:cNvGrpSpPr/>
        <p:nvPr/>
      </p:nvGrpSpPr>
      <p:grpSpPr>
        <a:xfrm>
          <a:off x="0" y="0"/>
          <a:ext cx="0" cy="0"/>
          <a:chOff x="0" y="0"/>
          <a:chExt cx="0" cy="0"/>
        </a:xfrm>
      </p:grpSpPr>
      <p:sp>
        <p:nvSpPr>
          <p:cNvPr id="303" name="Google Shape;303;p15:notes">
            <a:extLst>
              <a:ext uri="{FF2B5EF4-FFF2-40B4-BE49-F238E27FC236}">
                <a16:creationId xmlns:a16="http://schemas.microsoft.com/office/drawing/2014/main" id="{CBDF2CBC-760B-E369-EC08-90DDD1FA9AD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4" name="Google Shape;304;p15:notes">
            <a:extLst>
              <a:ext uri="{FF2B5EF4-FFF2-40B4-BE49-F238E27FC236}">
                <a16:creationId xmlns:a16="http://schemas.microsoft.com/office/drawing/2014/main" id="{64A42738-14FE-1011-5BDC-69F81A8DA7A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216507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a:extLst>
            <a:ext uri="{FF2B5EF4-FFF2-40B4-BE49-F238E27FC236}">
              <a16:creationId xmlns:a16="http://schemas.microsoft.com/office/drawing/2014/main" id="{EF618BF2-8976-1483-9321-B17C8B2C992C}"/>
            </a:ext>
          </a:extLst>
        </p:cNvPr>
        <p:cNvGrpSpPr/>
        <p:nvPr/>
      </p:nvGrpSpPr>
      <p:grpSpPr>
        <a:xfrm>
          <a:off x="0" y="0"/>
          <a:ext cx="0" cy="0"/>
          <a:chOff x="0" y="0"/>
          <a:chExt cx="0" cy="0"/>
        </a:xfrm>
      </p:grpSpPr>
      <p:sp>
        <p:nvSpPr>
          <p:cNvPr id="303" name="Google Shape;303;p15:notes">
            <a:extLst>
              <a:ext uri="{FF2B5EF4-FFF2-40B4-BE49-F238E27FC236}">
                <a16:creationId xmlns:a16="http://schemas.microsoft.com/office/drawing/2014/main" id="{4D029F32-68FD-D059-4943-398A287070D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4" name="Google Shape;304;p15:notes">
            <a:extLst>
              <a:ext uri="{FF2B5EF4-FFF2-40B4-BE49-F238E27FC236}">
                <a16:creationId xmlns:a16="http://schemas.microsoft.com/office/drawing/2014/main" id="{39C17FB8-024C-C229-CD1E-E2BE43A9FB2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33948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a:extLst>
            <a:ext uri="{FF2B5EF4-FFF2-40B4-BE49-F238E27FC236}">
              <a16:creationId xmlns:a16="http://schemas.microsoft.com/office/drawing/2014/main" id="{EC843FD8-38A8-CD3F-7D05-4AACA31DDAC7}"/>
            </a:ext>
          </a:extLst>
        </p:cNvPr>
        <p:cNvGrpSpPr/>
        <p:nvPr/>
      </p:nvGrpSpPr>
      <p:grpSpPr>
        <a:xfrm>
          <a:off x="0" y="0"/>
          <a:ext cx="0" cy="0"/>
          <a:chOff x="0" y="0"/>
          <a:chExt cx="0" cy="0"/>
        </a:xfrm>
      </p:grpSpPr>
      <p:sp>
        <p:nvSpPr>
          <p:cNvPr id="288" name="Google Shape;288;p14:notes">
            <a:extLst>
              <a:ext uri="{FF2B5EF4-FFF2-40B4-BE49-F238E27FC236}">
                <a16:creationId xmlns:a16="http://schemas.microsoft.com/office/drawing/2014/main" id="{8C0C95C1-B1A1-FC50-1593-DE41CD81A3A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9" name="Google Shape;289;p14:notes">
            <a:extLst>
              <a:ext uri="{FF2B5EF4-FFF2-40B4-BE49-F238E27FC236}">
                <a16:creationId xmlns:a16="http://schemas.microsoft.com/office/drawing/2014/main" id="{DE8C616C-272C-BC3F-7DB1-F3D567AE708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175300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to add here: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Contact and the NNPCF are currently exploring approaches and agreements between forums, ICBs, LAs and other partners that provide funding to forums with an aim of providing good practice examples to support more forums and their strategic partners to find models that work for them. If you have an example, you feel works for you, please tell us at </a:t>
            </a:r>
            <a:r>
              <a:rPr lang="en-GB" sz="1200" kern="1200" dirty="0">
                <a:solidFill>
                  <a:schemeClr val="tx1"/>
                </a:solidFill>
                <a:effectLst/>
                <a:latin typeface="+mn-lt"/>
                <a:ea typeface="+mn-ea"/>
                <a:cs typeface="+mn-cs"/>
                <a:hlinkClick r:id="rId3"/>
              </a:rPr>
              <a:t>parent.participation@contact.org.uk</a:t>
            </a:r>
            <a:endParaRPr lang="en-GB"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FCCFDE11-A271-8F4F-9E0A-3E2DF21FC07D}" type="slidenum">
              <a:rPr lang="en-US" smtClean="0"/>
              <a:t>35</a:t>
            </a:fld>
            <a:endParaRPr lang="en-US"/>
          </a:p>
        </p:txBody>
      </p:sp>
    </p:spTree>
    <p:extLst>
      <p:ext uri="{BB962C8B-B14F-4D97-AF65-F5344CB8AC3E}">
        <p14:creationId xmlns:p14="http://schemas.microsoft.com/office/powerpoint/2010/main" val="21980763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1EC3CB-A509-EB47-A5A2-A348E591C03F}" type="slidenum">
              <a:rPr lang="en-US" smtClean="0"/>
              <a:t>37</a:t>
            </a:fld>
            <a:endParaRPr lang="en-US"/>
          </a:p>
        </p:txBody>
      </p:sp>
    </p:spTree>
    <p:extLst>
      <p:ext uri="{BB962C8B-B14F-4D97-AF65-F5344CB8AC3E}">
        <p14:creationId xmlns:p14="http://schemas.microsoft.com/office/powerpoint/2010/main" val="311063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9" name="Google Shape;28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a:extLst>
            <a:ext uri="{FF2B5EF4-FFF2-40B4-BE49-F238E27FC236}">
              <a16:creationId xmlns:a16="http://schemas.microsoft.com/office/drawing/2014/main" id="{05B1C070-AFF8-7CD7-33C2-310A446806F3}"/>
            </a:ext>
          </a:extLst>
        </p:cNvPr>
        <p:cNvGrpSpPr/>
        <p:nvPr/>
      </p:nvGrpSpPr>
      <p:grpSpPr>
        <a:xfrm>
          <a:off x="0" y="0"/>
          <a:ext cx="0" cy="0"/>
          <a:chOff x="0" y="0"/>
          <a:chExt cx="0" cy="0"/>
        </a:xfrm>
      </p:grpSpPr>
      <p:sp>
        <p:nvSpPr>
          <p:cNvPr id="288" name="Google Shape;288;p14:notes">
            <a:extLst>
              <a:ext uri="{FF2B5EF4-FFF2-40B4-BE49-F238E27FC236}">
                <a16:creationId xmlns:a16="http://schemas.microsoft.com/office/drawing/2014/main" id="{4D490E3C-C3FC-3558-350C-FEFBE447C69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9" name="Google Shape;289;p14:notes">
            <a:extLst>
              <a:ext uri="{FF2B5EF4-FFF2-40B4-BE49-F238E27FC236}">
                <a16:creationId xmlns:a16="http://schemas.microsoft.com/office/drawing/2014/main" id="{B54E7116-2D1F-6253-EEA4-3538C34C526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20595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4" name="Google Shape;30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a:extLst>
            <a:ext uri="{FF2B5EF4-FFF2-40B4-BE49-F238E27FC236}">
              <a16:creationId xmlns:a16="http://schemas.microsoft.com/office/drawing/2014/main" id="{9E960B9F-363D-8F82-C657-447132156D82}"/>
            </a:ext>
          </a:extLst>
        </p:cNvPr>
        <p:cNvGrpSpPr/>
        <p:nvPr/>
      </p:nvGrpSpPr>
      <p:grpSpPr>
        <a:xfrm>
          <a:off x="0" y="0"/>
          <a:ext cx="0" cy="0"/>
          <a:chOff x="0" y="0"/>
          <a:chExt cx="0" cy="0"/>
        </a:xfrm>
      </p:grpSpPr>
      <p:sp>
        <p:nvSpPr>
          <p:cNvPr id="303" name="Google Shape;303;p15:notes">
            <a:extLst>
              <a:ext uri="{FF2B5EF4-FFF2-40B4-BE49-F238E27FC236}">
                <a16:creationId xmlns:a16="http://schemas.microsoft.com/office/drawing/2014/main" id="{510ADB75-6FB1-41B3-455C-3FBE7BD2228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4" name="Google Shape;304;p15:notes">
            <a:extLst>
              <a:ext uri="{FF2B5EF4-FFF2-40B4-BE49-F238E27FC236}">
                <a16:creationId xmlns:a16="http://schemas.microsoft.com/office/drawing/2014/main" id="{33F8E238-D982-28F6-0703-5D7F5A458B8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2656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a:extLst>
            <a:ext uri="{FF2B5EF4-FFF2-40B4-BE49-F238E27FC236}">
              <a16:creationId xmlns:a16="http://schemas.microsoft.com/office/drawing/2014/main" id="{2284DC94-064D-E87C-F054-1F28DEC2ACE6}"/>
            </a:ext>
          </a:extLst>
        </p:cNvPr>
        <p:cNvGrpSpPr/>
        <p:nvPr/>
      </p:nvGrpSpPr>
      <p:grpSpPr>
        <a:xfrm>
          <a:off x="0" y="0"/>
          <a:ext cx="0" cy="0"/>
          <a:chOff x="0" y="0"/>
          <a:chExt cx="0" cy="0"/>
        </a:xfrm>
      </p:grpSpPr>
      <p:sp>
        <p:nvSpPr>
          <p:cNvPr id="303" name="Google Shape;303;p15:notes">
            <a:extLst>
              <a:ext uri="{FF2B5EF4-FFF2-40B4-BE49-F238E27FC236}">
                <a16:creationId xmlns:a16="http://schemas.microsoft.com/office/drawing/2014/main" id="{29C4D7E0-C3EE-793F-367A-7B0CBC94B68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4" name="Google Shape;304;p15:notes">
            <a:extLst>
              <a:ext uri="{FF2B5EF4-FFF2-40B4-BE49-F238E27FC236}">
                <a16:creationId xmlns:a16="http://schemas.microsoft.com/office/drawing/2014/main" id="{65C53ED1-831D-CD62-DD11-8CFFCFD9856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93174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a:extLst>
            <a:ext uri="{FF2B5EF4-FFF2-40B4-BE49-F238E27FC236}">
              <a16:creationId xmlns:a16="http://schemas.microsoft.com/office/drawing/2014/main" id="{21F4ACE0-1F2C-61D0-EF30-D9C67DBC56EC}"/>
            </a:ext>
          </a:extLst>
        </p:cNvPr>
        <p:cNvGrpSpPr/>
        <p:nvPr/>
      </p:nvGrpSpPr>
      <p:grpSpPr>
        <a:xfrm>
          <a:off x="0" y="0"/>
          <a:ext cx="0" cy="0"/>
          <a:chOff x="0" y="0"/>
          <a:chExt cx="0" cy="0"/>
        </a:xfrm>
      </p:grpSpPr>
      <p:sp>
        <p:nvSpPr>
          <p:cNvPr id="303" name="Google Shape;303;p15:notes">
            <a:extLst>
              <a:ext uri="{FF2B5EF4-FFF2-40B4-BE49-F238E27FC236}">
                <a16:creationId xmlns:a16="http://schemas.microsoft.com/office/drawing/2014/main" id="{4648ADF2-0F33-7BA9-FDD1-F7411FCA4F7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4" name="Google Shape;304;p15:notes">
            <a:extLst>
              <a:ext uri="{FF2B5EF4-FFF2-40B4-BE49-F238E27FC236}">
                <a16:creationId xmlns:a16="http://schemas.microsoft.com/office/drawing/2014/main" id="{D56E1D2D-0156-191D-9B7F-361072C1AC4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97412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a:extLst>
            <a:ext uri="{FF2B5EF4-FFF2-40B4-BE49-F238E27FC236}">
              <a16:creationId xmlns:a16="http://schemas.microsoft.com/office/drawing/2014/main" id="{961DFD51-4E4C-7C95-3394-7222FBF0EFA7}"/>
            </a:ext>
          </a:extLst>
        </p:cNvPr>
        <p:cNvGrpSpPr/>
        <p:nvPr/>
      </p:nvGrpSpPr>
      <p:grpSpPr>
        <a:xfrm>
          <a:off x="0" y="0"/>
          <a:ext cx="0" cy="0"/>
          <a:chOff x="0" y="0"/>
          <a:chExt cx="0" cy="0"/>
        </a:xfrm>
      </p:grpSpPr>
      <p:sp>
        <p:nvSpPr>
          <p:cNvPr id="303" name="Google Shape;303;p15:notes">
            <a:extLst>
              <a:ext uri="{FF2B5EF4-FFF2-40B4-BE49-F238E27FC236}">
                <a16:creationId xmlns:a16="http://schemas.microsoft.com/office/drawing/2014/main" id="{31BC03DC-90C4-E36A-F43F-EC6CA043AD6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4" name="Google Shape;304;p15:notes">
            <a:extLst>
              <a:ext uri="{FF2B5EF4-FFF2-40B4-BE49-F238E27FC236}">
                <a16:creationId xmlns:a16="http://schemas.microsoft.com/office/drawing/2014/main" id="{74E16451-7872-3A5D-FE2F-DEC0BD57E12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71728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1/19/26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1/19/26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1/19/26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10.xml"/><Relationship Id="rId7" Type="http://schemas.openxmlformats.org/officeDocument/2006/relationships/hyperlink" Target="https://www.slido.com/powerpoint-polling?utm_source=powerpoint&amp;utm_medium=placeholder-slide" TargetMode="External"/><Relationship Id="rId12" Type="http://schemas.openxmlformats.org/officeDocument/2006/relationships/image" Target="../media/image20.sv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27.svg"/><Relationship Id="rId11" Type="http://schemas.openxmlformats.org/officeDocument/2006/relationships/image" Target="../media/image19.png"/><Relationship Id="rId5" Type="http://schemas.openxmlformats.org/officeDocument/2006/relationships/image" Target="../media/image26.png"/><Relationship Id="rId10" Type="http://schemas.openxmlformats.org/officeDocument/2006/relationships/hyperlink" Target="https://www.slido.com/support/ppi/how-to-change-the-design" TargetMode="External"/><Relationship Id="rId4" Type="http://schemas.openxmlformats.org/officeDocument/2006/relationships/slideLayout" Target="../slideLayouts/slideLayout7.xml"/><Relationship Id="rId9"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1.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9.jpg"/><Relationship Id="rId7"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image" Target="../media/image8.svg"/><Relationship Id="rId4" Type="http://schemas.openxmlformats.org/officeDocument/2006/relationships/image" Target="../media/image1.png"/><Relationship Id="rId9"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2.pn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0.jpeg"/><Relationship Id="rId7" Type="http://schemas.openxmlformats.org/officeDocument/2006/relationships/image" Target="../media/image8.sv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sv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5.svg"/></Relationships>
</file>

<file path=ppt/slides/_rels/slide36.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svg"/><Relationship Id="rId9"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33.svg"/></Relationships>
</file>

<file path=ppt/slides/_rels/slide38.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4.xml"/><Relationship Id="rId7" Type="http://schemas.openxmlformats.org/officeDocument/2006/relationships/hyperlink" Target="https://www.slido.com/powerpoint-polling?utm_source=powerpoint&amp;utm_medium=placeholder-slide" TargetMode="External"/><Relationship Id="rId12" Type="http://schemas.openxmlformats.org/officeDocument/2006/relationships/image" Target="../media/image20.sv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6.svg"/><Relationship Id="rId11" Type="http://schemas.openxmlformats.org/officeDocument/2006/relationships/image" Target="../media/image19.png"/><Relationship Id="rId5" Type="http://schemas.openxmlformats.org/officeDocument/2006/relationships/image" Target="../media/image15.png"/><Relationship Id="rId10" Type="http://schemas.openxmlformats.org/officeDocument/2006/relationships/hyperlink" Target="https://www.slido.com/support/ppi/how-to-change-the-design" TargetMode="External"/><Relationship Id="rId4" Type="http://schemas.openxmlformats.org/officeDocument/2006/relationships/slideLayout" Target="../slideLayouts/slideLayout7.xml"/><Relationship Id="rId9" Type="http://schemas.openxmlformats.org/officeDocument/2006/relationships/image" Target="../media/image18.svg"/></Relationships>
</file>

<file path=ppt/slides/_rels/slide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1.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7.xml"/><Relationship Id="rId7" Type="http://schemas.openxmlformats.org/officeDocument/2006/relationships/hyperlink" Target="https://www.slido.com/powerpoint-polling?utm_source=powerpoint&amp;utm_medium=placeholder-slide" TargetMode="External"/><Relationship Id="rId12" Type="http://schemas.openxmlformats.org/officeDocument/2006/relationships/image" Target="../media/image20.sv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24.svg"/><Relationship Id="rId11" Type="http://schemas.openxmlformats.org/officeDocument/2006/relationships/image" Target="../media/image19.png"/><Relationship Id="rId5" Type="http://schemas.openxmlformats.org/officeDocument/2006/relationships/image" Target="../media/image23.png"/><Relationship Id="rId10" Type="http://schemas.openxmlformats.org/officeDocument/2006/relationships/hyperlink" Target="https://www.slido.com/support/ppi/how-to-change-the-design" TargetMode="External"/><Relationship Id="rId4" Type="http://schemas.openxmlformats.org/officeDocument/2006/relationships/slideLayout" Target="../slideLayouts/slideLayout7.xml"/><Relationship Id="rId9" Type="http://schemas.openxmlformats.org/officeDocument/2006/relationships/image" Target="../media/image18.sv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81744">
            <a:off x="-3364384" y="370511"/>
            <a:ext cx="22363156" cy="15219036"/>
          </a:xfrm>
          <a:custGeom>
            <a:avLst/>
            <a:gdLst/>
            <a:ahLst/>
            <a:cxnLst/>
            <a:rect l="l" t="t" r="r" b="b"/>
            <a:pathLst>
              <a:path w="22363156" h="15219036">
                <a:moveTo>
                  <a:pt x="0" y="0"/>
                </a:moveTo>
                <a:lnTo>
                  <a:pt x="22363155" y="0"/>
                </a:lnTo>
                <a:lnTo>
                  <a:pt x="22363155" y="15219037"/>
                </a:lnTo>
                <a:lnTo>
                  <a:pt x="0" y="15219037"/>
                </a:lnTo>
                <a:lnTo>
                  <a:pt x="0" y="0"/>
                </a:lnTo>
                <a:close/>
              </a:path>
            </a:pathLst>
          </a:custGeom>
          <a:blipFill>
            <a:blip r:embed="rId2">
              <a:alphaModFix amt="74000"/>
            </a:blip>
            <a:stretch>
              <a:fillRect l="-171915" r="-50754"/>
            </a:stretch>
          </a:blipFill>
        </p:spPr>
        <p:txBody>
          <a:bodyPr/>
          <a:lstStyle/>
          <a:p>
            <a:endParaRPr lang="en-US"/>
          </a:p>
        </p:txBody>
      </p:sp>
      <p:sp>
        <p:nvSpPr>
          <p:cNvPr id="3" name="Freeform 3"/>
          <p:cNvSpPr/>
          <p:nvPr/>
        </p:nvSpPr>
        <p:spPr>
          <a:xfrm rot="-2700000">
            <a:off x="-6714426" y="-1365743"/>
            <a:ext cx="13743061" cy="6180829"/>
          </a:xfrm>
          <a:custGeom>
            <a:avLst/>
            <a:gdLst/>
            <a:ahLst/>
            <a:cxnLst/>
            <a:rect l="l" t="t" r="r" b="b"/>
            <a:pathLst>
              <a:path w="13743061" h="6180829">
                <a:moveTo>
                  <a:pt x="0" y="0"/>
                </a:moveTo>
                <a:lnTo>
                  <a:pt x="13743061" y="0"/>
                </a:lnTo>
                <a:lnTo>
                  <a:pt x="13743061" y="6180829"/>
                </a:lnTo>
                <a:lnTo>
                  <a:pt x="0" y="6180829"/>
                </a:lnTo>
                <a:lnTo>
                  <a:pt x="0" y="0"/>
                </a:lnTo>
                <a:close/>
              </a:path>
            </a:pathLst>
          </a:custGeom>
          <a:blipFill>
            <a:blip r:embed="rId3">
              <a:alphaModFix amt="75000"/>
              <a:extLst>
                <a:ext uri="{96DAC541-7B7A-43D3-8B79-37D633B846F1}">
                  <asvg:svgBlip xmlns:asvg="http://schemas.microsoft.com/office/drawing/2016/SVG/main" r:embed="rId4"/>
                </a:ext>
              </a:extLst>
            </a:blip>
            <a:stretch>
              <a:fillRect t="-61174" b="-61174"/>
            </a:stretch>
          </a:blipFill>
        </p:spPr>
        <p:txBody>
          <a:bodyPr/>
          <a:lstStyle/>
          <a:p>
            <a:endParaRPr lang="en-US"/>
          </a:p>
        </p:txBody>
      </p:sp>
      <p:sp>
        <p:nvSpPr>
          <p:cNvPr id="4" name="Freeform 4"/>
          <p:cNvSpPr/>
          <p:nvPr/>
        </p:nvSpPr>
        <p:spPr>
          <a:xfrm rot="-2700000">
            <a:off x="12437260" y="7392937"/>
            <a:ext cx="8777413" cy="4182256"/>
          </a:xfrm>
          <a:custGeom>
            <a:avLst/>
            <a:gdLst/>
            <a:ahLst/>
            <a:cxnLst/>
            <a:rect l="l" t="t" r="r" b="b"/>
            <a:pathLst>
              <a:path w="8777413" h="4182256">
                <a:moveTo>
                  <a:pt x="0" y="0"/>
                </a:moveTo>
                <a:lnTo>
                  <a:pt x="8777414" y="0"/>
                </a:lnTo>
                <a:lnTo>
                  <a:pt x="8777414" y="4182257"/>
                </a:lnTo>
                <a:lnTo>
                  <a:pt x="0" y="4182257"/>
                </a:lnTo>
                <a:lnTo>
                  <a:pt x="0" y="0"/>
                </a:lnTo>
                <a:close/>
              </a:path>
            </a:pathLst>
          </a:custGeom>
          <a:blipFill>
            <a:blip r:embed="rId5">
              <a:alphaModFix amt="72000"/>
              <a:extLst>
                <a:ext uri="{96DAC541-7B7A-43D3-8B79-37D633B846F1}">
                  <asvg:svgBlip xmlns:asvg="http://schemas.microsoft.com/office/drawing/2016/SVG/main" r:embed="rId6"/>
                </a:ext>
              </a:extLst>
            </a:blip>
            <a:stretch>
              <a:fillRect t="-54936" b="-54936"/>
            </a:stretch>
          </a:blipFill>
        </p:spPr>
        <p:txBody>
          <a:bodyPr/>
          <a:lstStyle/>
          <a:p>
            <a:endParaRPr lang="en-US"/>
          </a:p>
        </p:txBody>
      </p:sp>
      <p:sp>
        <p:nvSpPr>
          <p:cNvPr id="5" name="Freeform 5"/>
          <p:cNvSpPr/>
          <p:nvPr/>
        </p:nvSpPr>
        <p:spPr>
          <a:xfrm>
            <a:off x="16232831" y="215885"/>
            <a:ext cx="1709734" cy="1237420"/>
          </a:xfrm>
          <a:custGeom>
            <a:avLst/>
            <a:gdLst/>
            <a:ahLst/>
            <a:cxnLst/>
            <a:rect l="l" t="t" r="r" b="b"/>
            <a:pathLst>
              <a:path w="1709734" h="1237420">
                <a:moveTo>
                  <a:pt x="0" y="0"/>
                </a:moveTo>
                <a:lnTo>
                  <a:pt x="1709735" y="0"/>
                </a:lnTo>
                <a:lnTo>
                  <a:pt x="1709735" y="1237420"/>
                </a:lnTo>
                <a:lnTo>
                  <a:pt x="0" y="1237420"/>
                </a:lnTo>
                <a:lnTo>
                  <a:pt x="0" y="0"/>
                </a:lnTo>
                <a:close/>
              </a:path>
            </a:pathLst>
          </a:custGeom>
          <a:blipFill>
            <a:blip r:embed="rId7"/>
            <a:stretch>
              <a:fillRect/>
            </a:stretch>
          </a:blipFill>
        </p:spPr>
        <p:txBody>
          <a:bodyPr/>
          <a:lstStyle/>
          <a:p>
            <a:endParaRPr lang="en-US"/>
          </a:p>
        </p:txBody>
      </p:sp>
      <p:sp>
        <p:nvSpPr>
          <p:cNvPr id="6" name="TextBox 6"/>
          <p:cNvSpPr txBox="1"/>
          <p:nvPr/>
        </p:nvSpPr>
        <p:spPr>
          <a:xfrm>
            <a:off x="4544768" y="1833780"/>
            <a:ext cx="12714532" cy="3462486"/>
          </a:xfrm>
          <a:prstGeom prst="rect">
            <a:avLst/>
          </a:prstGeom>
        </p:spPr>
        <p:txBody>
          <a:bodyPr lIns="0" tIns="0" rIns="0" bIns="0" rtlCol="0" anchor="t">
            <a:spAutoFit/>
          </a:bodyPr>
          <a:lstStyle/>
          <a:p>
            <a:pPr algn="r">
              <a:lnSpc>
                <a:spcPts val="13509"/>
              </a:lnSpc>
            </a:pPr>
            <a:r>
              <a:rPr lang="en-US" sz="11449" b="1" spc="686" dirty="0">
                <a:latin typeface="Maven Pro Bold"/>
                <a:ea typeface="Maven Pro Bold"/>
                <a:cs typeface="Maven Pro Bold"/>
                <a:sym typeface="Maven Pro Bold"/>
              </a:rPr>
              <a:t>Beyond the The DfE Grant</a:t>
            </a:r>
          </a:p>
        </p:txBody>
      </p:sp>
      <p:sp>
        <p:nvSpPr>
          <p:cNvPr id="7" name="Freeform 7"/>
          <p:cNvSpPr/>
          <p:nvPr/>
        </p:nvSpPr>
        <p:spPr>
          <a:xfrm>
            <a:off x="9891229" y="5282336"/>
            <a:ext cx="7196470" cy="138836"/>
          </a:xfrm>
          <a:custGeom>
            <a:avLst/>
            <a:gdLst/>
            <a:ahLst/>
            <a:cxnLst/>
            <a:rect l="l" t="t" r="r" b="b"/>
            <a:pathLst>
              <a:path w="7196470" h="138836">
                <a:moveTo>
                  <a:pt x="0" y="0"/>
                </a:moveTo>
                <a:lnTo>
                  <a:pt x="7196470" y="0"/>
                </a:lnTo>
                <a:lnTo>
                  <a:pt x="7196470" y="138836"/>
                </a:lnTo>
                <a:lnTo>
                  <a:pt x="0" y="138836"/>
                </a:lnTo>
                <a:lnTo>
                  <a:pt x="0" y="0"/>
                </a:lnTo>
                <a:close/>
              </a:path>
            </a:pathLst>
          </a:custGeom>
          <a:blipFill>
            <a:blip r:embed="rId8">
              <a:extLst>
                <a:ext uri="{96DAC541-7B7A-43D3-8B79-37D633B846F1}">
                  <asvg:svgBlip xmlns:asvg="http://schemas.microsoft.com/office/drawing/2016/SVG/main" r:embed="rId9"/>
                </a:ext>
              </a:extLst>
            </a:blip>
            <a:stretch>
              <a:fillRect t="-2541717" b="-2541717"/>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EDD29C-0E7A-6126-AFAA-CD7803ADCECC}"/>
              </a:ext>
            </a:extLst>
          </p:cNvPr>
          <p:cNvSpPr/>
          <p:nvPr>
            <p:custDataLst>
              <p:tags r:id="rId2"/>
            </p:custDataLst>
          </p:nvPr>
        </p:nvSpPr>
        <p:spPr>
          <a:xfrm>
            <a:off x="667040" y="2614055"/>
            <a:ext cx="3557544" cy="3557544"/>
          </a:xfrm>
          <a:prstGeom prst="rect">
            <a:avLst/>
          </a:prstGeom>
          <a:blipFill>
            <a:blip r:embed="rId5">
              <a:extLst>
                <a:ext uri="{96DAC541-7B7A-43D3-8B79-37D633B846F1}">
                  <asvg:svgBlip xmlns:asvg="http://schemas.microsoft.com/office/drawing/2016/SVG/main" r:embed="rId6"/>
                </a:ext>
              </a:extLst>
            </a:blip>
            <a:stretch>
              <a:fillRect/>
            </a:stretch>
          </a:blip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23FF7D9-F0AE-E118-AFCC-EC775AD67DBD}"/>
              </a:ext>
            </a:extLst>
          </p:cNvPr>
          <p:cNvSpPr/>
          <p:nvPr>
            <p:custDataLst>
              <p:tags r:id="rId3"/>
            </p:custDataLst>
          </p:nvPr>
        </p:nvSpPr>
        <p:spPr>
          <a:xfrm>
            <a:off x="4669277" y="1501346"/>
            <a:ext cx="12729337" cy="5782962"/>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a:solidFill>
                  <a:srgbClr val="000000"/>
                </a:solidFill>
              </a:rPr>
              <a:t>what is your top worry about fundraising?</a:t>
            </a:r>
          </a:p>
        </p:txBody>
      </p:sp>
      <p:sp>
        <p:nvSpPr>
          <p:cNvPr id="4" name="Rectangle 3">
            <a:extLst>
              <a:ext uri="{FF2B5EF4-FFF2-40B4-BE49-F238E27FC236}">
                <a16:creationId xmlns:a16="http://schemas.microsoft.com/office/drawing/2014/main" id="{BA61E415-D044-F761-C5DE-CFAB4E6E345D}"/>
              </a:ext>
            </a:extLst>
          </p:cNvPr>
          <p:cNvSpPr/>
          <p:nvPr/>
        </p:nvSpPr>
        <p:spPr>
          <a:xfrm>
            <a:off x="0" y="8730049"/>
            <a:ext cx="18288000" cy="1556951"/>
          </a:xfrm>
          <a:prstGeom prst="rect">
            <a:avLst/>
          </a:prstGeom>
          <a:solidFill>
            <a:srgbClr val="198038"/>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lIns="1111733" tIns="389238" rIns="2779331" bIns="305830" rtlCol="0" anchor="ctr">
            <a:normAutofit/>
          </a:bodyPr>
          <a:lstStyle/>
          <a:p>
            <a:r>
              <a:rPr lang="en-US" sz="2600">
                <a:solidFill>
                  <a:srgbClr val="FFFFFF"/>
                </a:solidFill>
              </a:rPr>
              <a:t>The </a:t>
            </a:r>
            <a:r>
              <a:rPr lang="en-US" sz="2600">
                <a:solidFill>
                  <a:srgbClr val="FFFFFF"/>
                </a:solidFill>
                <a:hlinkClick r:id="rId7">
                  <a:extLst>
                    <a:ext uri="{A12FA001-AC4F-418D-AE19-62706E023703}">
                      <ahyp:hlinkClr xmlns:ahyp="http://schemas.microsoft.com/office/drawing/2018/hyperlinkcolor" val="tx"/>
                    </a:ext>
                  </a:extLst>
                </a:hlinkClick>
              </a:rPr>
              <a:t>Slido app</a:t>
            </a:r>
            <a:r>
              <a:rPr lang="en-US" sz="2600">
                <a:solidFill>
                  <a:srgbClr val="FFFFFF"/>
                </a:solidFill>
              </a:rPr>
              <a:t> must be installed on every computer you’re presenting from</a:t>
            </a:r>
          </a:p>
        </p:txBody>
      </p:sp>
      <p:pic>
        <p:nvPicPr>
          <p:cNvPr id="6" name="Graphic 5">
            <a:extLst>
              <a:ext uri="{FF2B5EF4-FFF2-40B4-BE49-F238E27FC236}">
                <a16:creationId xmlns:a16="http://schemas.microsoft.com/office/drawing/2014/main" id="{1EF09A7A-344F-2DCD-9EDC-24D0D0996FD4}"/>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444693" y="9286177"/>
            <a:ext cx="444693" cy="444693"/>
          </a:xfrm>
          <a:prstGeom prst="rect">
            <a:avLst/>
          </a:prstGeom>
        </p:spPr>
      </p:pic>
      <p:sp>
        <p:nvSpPr>
          <p:cNvPr id="7" name="Trapezium 6">
            <a:extLst>
              <a:ext uri="{FF2B5EF4-FFF2-40B4-BE49-F238E27FC236}">
                <a16:creationId xmlns:a16="http://schemas.microsoft.com/office/drawing/2014/main" id="{5567BDFC-46CD-3BD6-65CB-5D8E44FA2CCF}"/>
              </a:ext>
            </a:extLst>
          </p:cNvPr>
          <p:cNvSpPr/>
          <p:nvPr/>
        </p:nvSpPr>
        <p:spPr>
          <a:xfrm rot="2700000">
            <a:off x="14430556" y="772386"/>
            <a:ext cx="5002797" cy="1167319"/>
          </a:xfrm>
          <a:prstGeom prst="trapezoid">
            <a:avLst>
              <a:gd name="adj" fmla="val 100000"/>
            </a:avLst>
          </a:prstGeom>
          <a:solidFill>
            <a:srgbClr val="EDFAF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a:bodyPr>
          <a:lstStyle/>
          <a:p>
            <a:pPr algn="ctr"/>
            <a:r>
              <a:rPr lang="en-US" sz="2600" b="1">
                <a:solidFill>
                  <a:srgbClr val="198038"/>
                </a:solidFill>
              </a:rPr>
              <a:t>Do not edit
</a:t>
            </a:r>
            <a:r>
              <a:rPr lang="en-US" sz="2200">
                <a:solidFill>
                  <a:srgbClr val="198038"/>
                </a:solidFill>
                <a:hlinkClick r:id="rId10">
                  <a:extLst>
                    <a:ext uri="{A12FA001-AC4F-418D-AE19-62706E023703}">
                      <ahyp:hlinkClr xmlns:ahyp="http://schemas.microsoft.com/office/drawing/2018/hyperlinkcolor" val="tx"/>
                    </a:ext>
                  </a:extLst>
                </a:hlinkClick>
              </a:rPr>
              <a:t>How to change the design</a:t>
            </a:r>
            <a:endParaRPr lang="en-US" sz="2200">
              <a:solidFill>
                <a:srgbClr val="198038"/>
              </a:solidFill>
            </a:endParaRPr>
          </a:p>
        </p:txBody>
      </p:sp>
      <p:pic>
        <p:nvPicPr>
          <p:cNvPr id="9" name="Graphic 8">
            <a:extLst>
              <a:ext uri="{FF2B5EF4-FFF2-40B4-BE49-F238E27FC236}">
                <a16:creationId xmlns:a16="http://schemas.microsoft.com/office/drawing/2014/main" id="{27A7363D-EE97-151A-2074-44BADD2D568B}"/>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16120123" y="9230591"/>
            <a:ext cx="1667599" cy="555866"/>
          </a:xfrm>
          <a:prstGeom prst="rect">
            <a:avLst/>
          </a:prstGeom>
        </p:spPr>
      </p:pic>
    </p:spTree>
    <p:custDataLst>
      <p:tags r:id="rId1"/>
    </p:custDataLst>
    <p:extLst>
      <p:ext uri="{BB962C8B-B14F-4D97-AF65-F5344CB8AC3E}">
        <p14:creationId xmlns:p14="http://schemas.microsoft.com/office/powerpoint/2010/main" val="1577534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5D6CB"/>
        </a:solidFill>
        <a:effectLst/>
      </p:bgPr>
    </p:bg>
    <p:spTree>
      <p:nvGrpSpPr>
        <p:cNvPr id="1" name="Shape 305"/>
        <p:cNvGrpSpPr/>
        <p:nvPr/>
      </p:nvGrpSpPr>
      <p:grpSpPr>
        <a:xfrm>
          <a:off x="0" y="0"/>
          <a:ext cx="0" cy="0"/>
          <a:chOff x="0" y="0"/>
          <a:chExt cx="0" cy="0"/>
        </a:xfrm>
      </p:grpSpPr>
      <p:pic>
        <p:nvPicPr>
          <p:cNvPr id="7" name="Picture 6" descr="Jars of coins">
            <a:extLst>
              <a:ext uri="{FF2B5EF4-FFF2-40B4-BE49-F238E27FC236}">
                <a16:creationId xmlns:a16="http://schemas.microsoft.com/office/drawing/2014/main" id="{73426798-D3AB-1DEA-E034-A867E1001EDC}"/>
              </a:ext>
            </a:extLst>
          </p:cNvPr>
          <p:cNvPicPr>
            <a:picLocks noChangeAspect="1"/>
          </p:cNvPicPr>
          <p:nvPr/>
        </p:nvPicPr>
        <p:blipFill>
          <a:blip r:embed="rId3">
            <a:alphaModFix amt="18000"/>
            <a:extLst>
              <a:ext uri="{28A0092B-C50C-407E-A947-70E740481C1C}">
                <a14:useLocalDpi xmlns:a14="http://schemas.microsoft.com/office/drawing/2010/main" val="0"/>
              </a:ext>
            </a:extLst>
          </a:blip>
          <a:stretch>
            <a:fillRect/>
          </a:stretch>
        </p:blipFill>
        <p:spPr>
          <a:xfrm>
            <a:off x="-82711" y="-7433425"/>
            <a:ext cx="26580639" cy="17720426"/>
          </a:xfrm>
          <a:prstGeom prst="rect">
            <a:avLst/>
          </a:prstGeom>
        </p:spPr>
      </p:pic>
      <p:sp>
        <p:nvSpPr>
          <p:cNvPr id="5" name="TextBox 4">
            <a:extLst>
              <a:ext uri="{FF2B5EF4-FFF2-40B4-BE49-F238E27FC236}">
                <a16:creationId xmlns:a16="http://schemas.microsoft.com/office/drawing/2014/main" id="{B871AC02-CB1E-6866-127E-9DA1942E0ABF}"/>
              </a:ext>
            </a:extLst>
          </p:cNvPr>
          <p:cNvSpPr txBox="1"/>
          <p:nvPr/>
        </p:nvSpPr>
        <p:spPr>
          <a:xfrm>
            <a:off x="9303400" y="815017"/>
            <a:ext cx="7991872" cy="8894743"/>
          </a:xfrm>
          <a:prstGeom prst="rect">
            <a:avLst/>
          </a:prstGeom>
          <a:noFill/>
        </p:spPr>
        <p:txBody>
          <a:bodyPr wrap="square">
            <a:spAutoFit/>
          </a:bodyPr>
          <a:lstStyle/>
          <a:p>
            <a:pPr>
              <a:buNone/>
            </a:pPr>
            <a:r>
              <a:rPr lang="en-GB" sz="4400" b="1" dirty="0">
                <a:latin typeface="Poppins" pitchFamily="2" charset="77"/>
                <a:cs typeface="Poppins" pitchFamily="2" charset="77"/>
              </a:rPr>
              <a:t>What it is:</a:t>
            </a:r>
            <a:r>
              <a:rPr lang="en-GB" sz="4400" dirty="0">
                <a:latin typeface="Poppins" pitchFamily="2" charset="77"/>
                <a:cs typeface="Poppins" pitchFamily="2" charset="77"/>
              </a:rPr>
              <a:t> Small pots for community activity or essentials.</a:t>
            </a:r>
          </a:p>
          <a:p>
            <a:pPr>
              <a:buNone/>
            </a:pPr>
            <a:endParaRPr lang="en-GB" sz="4400" dirty="0">
              <a:latin typeface="Poppins" pitchFamily="2" charset="77"/>
              <a:cs typeface="Poppins" pitchFamily="2" charset="77"/>
            </a:endParaRPr>
          </a:p>
          <a:p>
            <a:pPr>
              <a:buNone/>
            </a:pPr>
            <a:r>
              <a:rPr lang="en-GB" sz="4400" b="1" dirty="0">
                <a:latin typeface="Poppins" pitchFamily="2" charset="77"/>
                <a:cs typeface="Poppins" pitchFamily="2" charset="77"/>
              </a:rPr>
              <a:t>Good for:</a:t>
            </a:r>
            <a:r>
              <a:rPr lang="en-GB" sz="4400" dirty="0">
                <a:latin typeface="Poppins" pitchFamily="2" charset="77"/>
                <a:cs typeface="Poppins" pitchFamily="2" charset="77"/>
              </a:rPr>
              <a:t> Wellbeing sessions, accessibility resources, participation costs.</a:t>
            </a:r>
          </a:p>
          <a:p>
            <a:pPr>
              <a:buNone/>
            </a:pPr>
            <a:endParaRPr lang="en-GB" sz="4400" dirty="0">
              <a:latin typeface="Poppins" pitchFamily="2" charset="77"/>
              <a:cs typeface="Poppins" pitchFamily="2" charset="77"/>
            </a:endParaRPr>
          </a:p>
          <a:p>
            <a:r>
              <a:rPr lang="en-GB" sz="4400" b="1" dirty="0">
                <a:latin typeface="Poppins" pitchFamily="2" charset="77"/>
                <a:cs typeface="Poppins" pitchFamily="2" charset="77"/>
              </a:rPr>
              <a:t>Considerations:</a:t>
            </a:r>
            <a:r>
              <a:rPr lang="en-GB" sz="4400" dirty="0">
                <a:latin typeface="Poppins" pitchFamily="2" charset="77"/>
                <a:cs typeface="Poppins" pitchFamily="2" charset="77"/>
              </a:rPr>
              <a:t> Reporting can be fiddly; check if funds are </a:t>
            </a:r>
            <a:r>
              <a:rPr lang="en-GB" sz="4400" b="1" dirty="0">
                <a:latin typeface="Poppins" pitchFamily="2" charset="77"/>
                <a:cs typeface="Poppins" pitchFamily="2" charset="77"/>
              </a:rPr>
              <a:t>restricted</a:t>
            </a:r>
            <a:r>
              <a:rPr lang="en-GB" sz="4400" dirty="0">
                <a:latin typeface="Poppins" pitchFamily="2" charset="77"/>
                <a:cs typeface="Poppins" pitchFamily="2" charset="77"/>
              </a:rPr>
              <a:t>; avoid mission drift.</a:t>
            </a:r>
          </a:p>
        </p:txBody>
      </p:sp>
      <p:sp>
        <p:nvSpPr>
          <p:cNvPr id="306" name="Google Shape;306;p27"/>
          <p:cNvSpPr/>
          <p:nvPr/>
        </p:nvSpPr>
        <p:spPr>
          <a:xfrm rot="8100000">
            <a:off x="-8574136" y="-2647501"/>
            <a:ext cx="13743062" cy="6180830"/>
          </a:xfrm>
          <a:custGeom>
            <a:avLst/>
            <a:gdLst/>
            <a:ahLst/>
            <a:cxnLst/>
            <a:rect l="l" t="t" r="r" b="b"/>
            <a:pathLst>
              <a:path w="9162041" h="4120553" extrusionOk="0">
                <a:moveTo>
                  <a:pt x="9162041" y="4120552"/>
                </a:moveTo>
                <a:lnTo>
                  <a:pt x="0" y="4120552"/>
                </a:lnTo>
                <a:lnTo>
                  <a:pt x="0" y="0"/>
                </a:lnTo>
                <a:lnTo>
                  <a:pt x="9162041" y="0"/>
                </a:lnTo>
                <a:lnTo>
                  <a:pt x="9162041" y="4120552"/>
                </a:lnTo>
                <a:close/>
              </a:path>
            </a:pathLst>
          </a:custGeom>
          <a:blipFill rotWithShape="1">
            <a:blip r:embed="rId4">
              <a:alphaModFix amt="75000"/>
            </a:blip>
            <a:stretch>
              <a:fillRect t="-61165" b="-61165"/>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307" name="Google Shape;307;p27"/>
          <p:cNvSpPr/>
          <p:nvPr/>
        </p:nvSpPr>
        <p:spPr>
          <a:xfrm rot="-2700000">
            <a:off x="12906565" y="8783770"/>
            <a:ext cx="8777414" cy="4182257"/>
          </a:xfrm>
          <a:custGeom>
            <a:avLst/>
            <a:gdLst/>
            <a:ahLst/>
            <a:cxnLst/>
            <a:rect l="l" t="t" r="r" b="b"/>
            <a:pathLst>
              <a:path w="5851609" h="2788171" extrusionOk="0">
                <a:moveTo>
                  <a:pt x="0" y="0"/>
                </a:moveTo>
                <a:lnTo>
                  <a:pt x="5851609" y="0"/>
                </a:lnTo>
                <a:lnTo>
                  <a:pt x="5851609" y="2788171"/>
                </a:lnTo>
                <a:lnTo>
                  <a:pt x="0" y="2788171"/>
                </a:lnTo>
                <a:lnTo>
                  <a:pt x="0" y="0"/>
                </a:lnTo>
                <a:close/>
              </a:path>
            </a:pathLst>
          </a:custGeom>
          <a:blipFill rotWithShape="1">
            <a:blip r:embed="rId5">
              <a:alphaModFix amt="72000"/>
            </a:blip>
            <a:stretch>
              <a:fillRect t="-54927" b="-54927"/>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308" name="Google Shape;308;p27"/>
          <p:cNvSpPr/>
          <p:nvPr/>
        </p:nvSpPr>
        <p:spPr>
          <a:xfrm>
            <a:off x="230984" y="8865356"/>
            <a:ext cx="1709735" cy="1237421"/>
          </a:xfrm>
          <a:custGeom>
            <a:avLst/>
            <a:gdLst/>
            <a:ahLst/>
            <a:cxnLst/>
            <a:rect l="l" t="t" r="r" b="b"/>
            <a:pathLst>
              <a:path w="1139823" h="824947" extrusionOk="0">
                <a:moveTo>
                  <a:pt x="0" y="0"/>
                </a:moveTo>
                <a:lnTo>
                  <a:pt x="1139822" y="0"/>
                </a:lnTo>
                <a:lnTo>
                  <a:pt x="1139822" y="824947"/>
                </a:lnTo>
                <a:lnTo>
                  <a:pt x="0" y="824947"/>
                </a:lnTo>
                <a:lnTo>
                  <a:pt x="0" y="0"/>
                </a:lnTo>
                <a:close/>
              </a:path>
            </a:pathLst>
          </a:custGeom>
          <a:blipFill rotWithShape="1">
            <a:blip r:embed="rId6">
              <a:alphaModFix/>
            </a:blip>
            <a:stretch>
              <a:fillRect/>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2" name="Google Shape;104;p14">
            <a:extLst>
              <a:ext uri="{FF2B5EF4-FFF2-40B4-BE49-F238E27FC236}">
                <a16:creationId xmlns:a16="http://schemas.microsoft.com/office/drawing/2014/main" id="{EBFD6394-A80F-E159-D167-9253FD10A45E}"/>
              </a:ext>
            </a:extLst>
          </p:cNvPr>
          <p:cNvSpPr/>
          <p:nvPr/>
        </p:nvSpPr>
        <p:spPr>
          <a:xfrm>
            <a:off x="1337312" y="2551212"/>
            <a:ext cx="6885545" cy="5422354"/>
          </a:xfrm>
          <a:custGeom>
            <a:avLst/>
            <a:gdLst/>
            <a:ahLst/>
            <a:cxnLst/>
            <a:rect l="l" t="t" r="r" b="b"/>
            <a:pathLst>
              <a:path w="2507044" h="1483940" extrusionOk="0">
                <a:moveTo>
                  <a:pt x="2382583" y="1483940"/>
                </a:moveTo>
                <a:lnTo>
                  <a:pt x="124460" y="1483940"/>
                </a:lnTo>
                <a:cubicBezTo>
                  <a:pt x="55880" y="1483940"/>
                  <a:pt x="0" y="1428060"/>
                  <a:pt x="0" y="1359480"/>
                </a:cubicBezTo>
                <a:lnTo>
                  <a:pt x="0" y="124460"/>
                </a:lnTo>
                <a:cubicBezTo>
                  <a:pt x="0" y="55880"/>
                  <a:pt x="55880" y="0"/>
                  <a:pt x="124460" y="0"/>
                </a:cubicBezTo>
                <a:lnTo>
                  <a:pt x="2382584" y="0"/>
                </a:lnTo>
                <a:cubicBezTo>
                  <a:pt x="2451164" y="0"/>
                  <a:pt x="2507044" y="55880"/>
                  <a:pt x="2507044" y="124460"/>
                </a:cubicBezTo>
                <a:lnTo>
                  <a:pt x="2507044" y="1359480"/>
                </a:lnTo>
                <a:cubicBezTo>
                  <a:pt x="2507044" y="1428060"/>
                  <a:pt x="2451164" y="1483940"/>
                  <a:pt x="2382584" y="1483940"/>
                </a:cubicBezTo>
                <a:close/>
              </a:path>
            </a:pathLst>
          </a:custGeom>
          <a:solidFill>
            <a:srgbClr val="FBF6F3">
              <a:alpha val="80000"/>
            </a:srgbClr>
          </a:solidFill>
          <a:ln>
            <a:noFill/>
          </a:ln>
        </p:spPr>
        <p:txBody>
          <a:bodyPr spcFirstLastPara="1" wrap="square" lIns="137138" tIns="137138" rIns="137138" bIns="137138" anchor="ctr" anchorCtr="0">
            <a:noAutofit/>
          </a:bodyPr>
          <a:lstStyle/>
          <a:p>
            <a:pPr>
              <a:buClr>
                <a:srgbClr val="000000"/>
              </a:buClr>
              <a:buSzPts val="1400"/>
            </a:pPr>
            <a:endParaRPr sz="2100">
              <a:solidFill>
                <a:srgbClr val="000000"/>
              </a:solidFill>
              <a:latin typeface="Arial"/>
              <a:ea typeface="Arial"/>
              <a:cs typeface="Arial"/>
              <a:sym typeface="Arial"/>
            </a:endParaRPr>
          </a:p>
        </p:txBody>
      </p:sp>
      <p:sp>
        <p:nvSpPr>
          <p:cNvPr id="3" name="Google Shape;260;p23">
            <a:extLst>
              <a:ext uri="{FF2B5EF4-FFF2-40B4-BE49-F238E27FC236}">
                <a16:creationId xmlns:a16="http://schemas.microsoft.com/office/drawing/2014/main" id="{72390B98-FC9F-F790-3151-26671CC7279C}"/>
              </a:ext>
            </a:extLst>
          </p:cNvPr>
          <p:cNvSpPr txBox="1"/>
          <p:nvPr/>
        </p:nvSpPr>
        <p:spPr>
          <a:xfrm>
            <a:off x="1736148" y="2977148"/>
            <a:ext cx="6087871" cy="4570482"/>
          </a:xfrm>
          <a:prstGeom prst="rect">
            <a:avLst/>
          </a:prstGeom>
          <a:noFill/>
          <a:ln>
            <a:noFill/>
          </a:ln>
        </p:spPr>
        <p:txBody>
          <a:bodyPr spcFirstLastPara="1" wrap="square" lIns="0" tIns="0" rIns="0" bIns="0" anchor="t" anchorCtr="0">
            <a:spAutoFit/>
          </a:bodyPr>
          <a:lstStyle/>
          <a:p>
            <a:pPr algn="ctr">
              <a:lnSpc>
                <a:spcPct val="150000"/>
              </a:lnSpc>
            </a:pPr>
            <a:r>
              <a:rPr lang="en-GB" sz="6600" b="1" dirty="0"/>
              <a:t>Small Grants &amp; </a:t>
            </a:r>
          </a:p>
          <a:p>
            <a:pPr algn="ctr">
              <a:lnSpc>
                <a:spcPct val="150000"/>
              </a:lnSpc>
            </a:pPr>
            <a:r>
              <a:rPr lang="en-GB" sz="6600" b="1" dirty="0"/>
              <a:t>Community Funds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5D6CB"/>
        </a:solidFill>
        <a:effectLst/>
      </p:bgPr>
    </p:bg>
    <p:spTree>
      <p:nvGrpSpPr>
        <p:cNvPr id="1" name="Shape 305">
          <a:extLst>
            <a:ext uri="{FF2B5EF4-FFF2-40B4-BE49-F238E27FC236}">
              <a16:creationId xmlns:a16="http://schemas.microsoft.com/office/drawing/2014/main" id="{35644E3D-84EC-265B-0C0A-A5A5BB6D766B}"/>
            </a:ext>
          </a:extLst>
        </p:cNvPr>
        <p:cNvGrpSpPr/>
        <p:nvPr/>
      </p:nvGrpSpPr>
      <p:grpSpPr>
        <a:xfrm>
          <a:off x="0" y="0"/>
          <a:ext cx="0" cy="0"/>
          <a:chOff x="0" y="0"/>
          <a:chExt cx="0" cy="0"/>
        </a:xfrm>
      </p:grpSpPr>
      <p:pic>
        <p:nvPicPr>
          <p:cNvPr id="6" name="Picture 5" descr="Jars of coins">
            <a:extLst>
              <a:ext uri="{FF2B5EF4-FFF2-40B4-BE49-F238E27FC236}">
                <a16:creationId xmlns:a16="http://schemas.microsoft.com/office/drawing/2014/main" id="{E94466C0-FC62-7BCD-9F5D-8F0E57712A89}"/>
              </a:ext>
            </a:extLst>
          </p:cNvPr>
          <p:cNvPicPr>
            <a:picLocks noChangeAspect="1"/>
          </p:cNvPicPr>
          <p:nvPr/>
        </p:nvPicPr>
        <p:blipFill>
          <a:blip r:embed="rId3">
            <a:alphaModFix amt="18000"/>
            <a:extLst>
              <a:ext uri="{28A0092B-C50C-407E-A947-70E740481C1C}">
                <a14:useLocalDpi xmlns:a14="http://schemas.microsoft.com/office/drawing/2010/main" val="0"/>
              </a:ext>
            </a:extLst>
          </a:blip>
          <a:stretch>
            <a:fillRect/>
          </a:stretch>
        </p:blipFill>
        <p:spPr>
          <a:xfrm>
            <a:off x="0" y="-6546779"/>
            <a:ext cx="26580639" cy="17720426"/>
          </a:xfrm>
          <a:prstGeom prst="rect">
            <a:avLst/>
          </a:prstGeom>
        </p:spPr>
      </p:pic>
      <p:sp>
        <p:nvSpPr>
          <p:cNvPr id="306" name="Google Shape;306;p27">
            <a:extLst>
              <a:ext uri="{FF2B5EF4-FFF2-40B4-BE49-F238E27FC236}">
                <a16:creationId xmlns:a16="http://schemas.microsoft.com/office/drawing/2014/main" id="{AF9569FB-1DFF-28E6-70BD-D29DC8D59EF7}"/>
              </a:ext>
            </a:extLst>
          </p:cNvPr>
          <p:cNvSpPr/>
          <p:nvPr/>
        </p:nvSpPr>
        <p:spPr>
          <a:xfrm rot="8100000">
            <a:off x="-8574136" y="-2647501"/>
            <a:ext cx="13743062" cy="6180830"/>
          </a:xfrm>
          <a:custGeom>
            <a:avLst/>
            <a:gdLst/>
            <a:ahLst/>
            <a:cxnLst/>
            <a:rect l="l" t="t" r="r" b="b"/>
            <a:pathLst>
              <a:path w="9162041" h="4120553" extrusionOk="0">
                <a:moveTo>
                  <a:pt x="9162041" y="4120552"/>
                </a:moveTo>
                <a:lnTo>
                  <a:pt x="0" y="4120552"/>
                </a:lnTo>
                <a:lnTo>
                  <a:pt x="0" y="0"/>
                </a:lnTo>
                <a:lnTo>
                  <a:pt x="9162041" y="0"/>
                </a:lnTo>
                <a:lnTo>
                  <a:pt x="9162041" y="4120552"/>
                </a:lnTo>
                <a:close/>
              </a:path>
            </a:pathLst>
          </a:custGeom>
          <a:blipFill rotWithShape="1">
            <a:blip r:embed="rId4">
              <a:alphaModFix amt="75000"/>
            </a:blip>
            <a:stretch>
              <a:fillRect t="-61165" b="-61165"/>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307" name="Google Shape;307;p27">
            <a:extLst>
              <a:ext uri="{FF2B5EF4-FFF2-40B4-BE49-F238E27FC236}">
                <a16:creationId xmlns:a16="http://schemas.microsoft.com/office/drawing/2014/main" id="{F1308834-7DB2-3942-D142-D4CFAD5533DA}"/>
              </a:ext>
            </a:extLst>
          </p:cNvPr>
          <p:cNvSpPr/>
          <p:nvPr/>
        </p:nvSpPr>
        <p:spPr>
          <a:xfrm rot="-2700000">
            <a:off x="12906565" y="8783770"/>
            <a:ext cx="8777414" cy="4182257"/>
          </a:xfrm>
          <a:custGeom>
            <a:avLst/>
            <a:gdLst/>
            <a:ahLst/>
            <a:cxnLst/>
            <a:rect l="l" t="t" r="r" b="b"/>
            <a:pathLst>
              <a:path w="5851609" h="2788171" extrusionOk="0">
                <a:moveTo>
                  <a:pt x="0" y="0"/>
                </a:moveTo>
                <a:lnTo>
                  <a:pt x="5851609" y="0"/>
                </a:lnTo>
                <a:lnTo>
                  <a:pt x="5851609" y="2788171"/>
                </a:lnTo>
                <a:lnTo>
                  <a:pt x="0" y="2788171"/>
                </a:lnTo>
                <a:lnTo>
                  <a:pt x="0" y="0"/>
                </a:lnTo>
                <a:close/>
              </a:path>
            </a:pathLst>
          </a:custGeom>
          <a:blipFill rotWithShape="1">
            <a:blip r:embed="rId5">
              <a:alphaModFix amt="72000"/>
            </a:blip>
            <a:stretch>
              <a:fillRect t="-54927" b="-54927"/>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308" name="Google Shape;308;p27">
            <a:extLst>
              <a:ext uri="{FF2B5EF4-FFF2-40B4-BE49-F238E27FC236}">
                <a16:creationId xmlns:a16="http://schemas.microsoft.com/office/drawing/2014/main" id="{26CA55A6-4354-FCB4-DB07-AC86460535E1}"/>
              </a:ext>
            </a:extLst>
          </p:cNvPr>
          <p:cNvSpPr/>
          <p:nvPr/>
        </p:nvSpPr>
        <p:spPr>
          <a:xfrm>
            <a:off x="230984" y="8865356"/>
            <a:ext cx="1709735" cy="1237421"/>
          </a:xfrm>
          <a:custGeom>
            <a:avLst/>
            <a:gdLst/>
            <a:ahLst/>
            <a:cxnLst/>
            <a:rect l="l" t="t" r="r" b="b"/>
            <a:pathLst>
              <a:path w="1139823" h="824947" extrusionOk="0">
                <a:moveTo>
                  <a:pt x="0" y="0"/>
                </a:moveTo>
                <a:lnTo>
                  <a:pt x="1139822" y="0"/>
                </a:lnTo>
                <a:lnTo>
                  <a:pt x="1139822" y="824947"/>
                </a:lnTo>
                <a:lnTo>
                  <a:pt x="0" y="824947"/>
                </a:lnTo>
                <a:lnTo>
                  <a:pt x="0" y="0"/>
                </a:lnTo>
                <a:close/>
              </a:path>
            </a:pathLst>
          </a:custGeom>
          <a:blipFill rotWithShape="1">
            <a:blip r:embed="rId6">
              <a:alphaModFix/>
            </a:blip>
            <a:stretch>
              <a:fillRect/>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2" name="Google Shape;104;p14">
            <a:extLst>
              <a:ext uri="{FF2B5EF4-FFF2-40B4-BE49-F238E27FC236}">
                <a16:creationId xmlns:a16="http://schemas.microsoft.com/office/drawing/2014/main" id="{B8CEEC63-8ED4-F1B6-5081-34757EDDCAAF}"/>
              </a:ext>
            </a:extLst>
          </p:cNvPr>
          <p:cNvSpPr/>
          <p:nvPr/>
        </p:nvSpPr>
        <p:spPr>
          <a:xfrm>
            <a:off x="1337313" y="2263180"/>
            <a:ext cx="7158616" cy="5710386"/>
          </a:xfrm>
          <a:custGeom>
            <a:avLst/>
            <a:gdLst/>
            <a:ahLst/>
            <a:cxnLst/>
            <a:rect l="l" t="t" r="r" b="b"/>
            <a:pathLst>
              <a:path w="2507044" h="1483940" extrusionOk="0">
                <a:moveTo>
                  <a:pt x="2382583" y="1483940"/>
                </a:moveTo>
                <a:lnTo>
                  <a:pt x="124460" y="1483940"/>
                </a:lnTo>
                <a:cubicBezTo>
                  <a:pt x="55880" y="1483940"/>
                  <a:pt x="0" y="1428060"/>
                  <a:pt x="0" y="1359480"/>
                </a:cubicBezTo>
                <a:lnTo>
                  <a:pt x="0" y="124460"/>
                </a:lnTo>
                <a:cubicBezTo>
                  <a:pt x="0" y="55880"/>
                  <a:pt x="55880" y="0"/>
                  <a:pt x="124460" y="0"/>
                </a:cubicBezTo>
                <a:lnTo>
                  <a:pt x="2382584" y="0"/>
                </a:lnTo>
                <a:cubicBezTo>
                  <a:pt x="2451164" y="0"/>
                  <a:pt x="2507044" y="55880"/>
                  <a:pt x="2507044" y="124460"/>
                </a:cubicBezTo>
                <a:lnTo>
                  <a:pt x="2507044" y="1359480"/>
                </a:lnTo>
                <a:cubicBezTo>
                  <a:pt x="2507044" y="1428060"/>
                  <a:pt x="2451164" y="1483940"/>
                  <a:pt x="2382584" y="1483940"/>
                </a:cubicBezTo>
                <a:close/>
              </a:path>
            </a:pathLst>
          </a:custGeom>
          <a:solidFill>
            <a:srgbClr val="FBF6F3">
              <a:alpha val="80000"/>
            </a:srgbClr>
          </a:solidFill>
          <a:ln>
            <a:noFill/>
          </a:ln>
        </p:spPr>
        <p:txBody>
          <a:bodyPr spcFirstLastPara="1" wrap="square" lIns="137138" tIns="137138" rIns="137138" bIns="137138" anchor="ctr" anchorCtr="0">
            <a:noAutofit/>
          </a:bodyPr>
          <a:lstStyle/>
          <a:p>
            <a:pPr>
              <a:buClr>
                <a:srgbClr val="000000"/>
              </a:buClr>
              <a:buSzPts val="1400"/>
            </a:pPr>
            <a:endParaRPr sz="2100">
              <a:solidFill>
                <a:srgbClr val="000000"/>
              </a:solidFill>
              <a:latin typeface="Arial"/>
              <a:ea typeface="Arial"/>
              <a:cs typeface="Arial"/>
              <a:sym typeface="Arial"/>
            </a:endParaRPr>
          </a:p>
        </p:txBody>
      </p:sp>
      <p:sp>
        <p:nvSpPr>
          <p:cNvPr id="3" name="Google Shape;260;p23">
            <a:extLst>
              <a:ext uri="{FF2B5EF4-FFF2-40B4-BE49-F238E27FC236}">
                <a16:creationId xmlns:a16="http://schemas.microsoft.com/office/drawing/2014/main" id="{92BF59BD-ADFF-6677-5394-20017898A673}"/>
              </a:ext>
            </a:extLst>
          </p:cNvPr>
          <p:cNvSpPr txBox="1"/>
          <p:nvPr/>
        </p:nvSpPr>
        <p:spPr>
          <a:xfrm>
            <a:off x="1548649" y="3362487"/>
            <a:ext cx="6735943" cy="3046988"/>
          </a:xfrm>
          <a:prstGeom prst="rect">
            <a:avLst/>
          </a:prstGeom>
          <a:noFill/>
          <a:ln>
            <a:noFill/>
          </a:ln>
        </p:spPr>
        <p:txBody>
          <a:bodyPr spcFirstLastPara="1" wrap="square" lIns="0" tIns="0" rIns="0" bIns="0" anchor="t" anchorCtr="0">
            <a:spAutoFit/>
          </a:bodyPr>
          <a:lstStyle/>
          <a:p>
            <a:pPr algn="ctr">
              <a:lnSpc>
                <a:spcPct val="150000"/>
              </a:lnSpc>
            </a:pPr>
            <a:r>
              <a:rPr lang="en-GB" sz="6600" b="1" dirty="0"/>
              <a:t>Donations &amp; Supporters</a:t>
            </a:r>
          </a:p>
        </p:txBody>
      </p:sp>
      <p:sp>
        <p:nvSpPr>
          <p:cNvPr id="5" name="TextBox 4">
            <a:extLst>
              <a:ext uri="{FF2B5EF4-FFF2-40B4-BE49-F238E27FC236}">
                <a16:creationId xmlns:a16="http://schemas.microsoft.com/office/drawing/2014/main" id="{790C87DA-E36F-C413-4CFE-C92690E81FBB}"/>
              </a:ext>
            </a:extLst>
          </p:cNvPr>
          <p:cNvSpPr txBox="1"/>
          <p:nvPr/>
        </p:nvSpPr>
        <p:spPr>
          <a:xfrm>
            <a:off x="9266555" y="1034683"/>
            <a:ext cx="7666892" cy="9694962"/>
          </a:xfrm>
          <a:prstGeom prst="rect">
            <a:avLst/>
          </a:prstGeom>
          <a:noFill/>
        </p:spPr>
        <p:txBody>
          <a:bodyPr wrap="square">
            <a:spAutoFit/>
          </a:bodyPr>
          <a:lstStyle/>
          <a:p>
            <a:pPr>
              <a:buNone/>
            </a:pPr>
            <a:r>
              <a:rPr lang="en-GB" sz="4400" b="1" dirty="0">
                <a:latin typeface="Poppins" pitchFamily="2" charset="77"/>
                <a:cs typeface="Poppins" pitchFamily="2" charset="77"/>
              </a:rPr>
              <a:t>What</a:t>
            </a:r>
            <a:r>
              <a:rPr lang="en-GB" sz="4800" b="1" dirty="0">
                <a:latin typeface="Poppins" pitchFamily="2" charset="77"/>
                <a:cs typeface="Poppins" pitchFamily="2" charset="77"/>
              </a:rPr>
              <a:t> it is:</a:t>
            </a:r>
            <a:r>
              <a:rPr lang="en-GB" sz="4800" dirty="0">
                <a:latin typeface="Poppins" pitchFamily="2" charset="77"/>
                <a:cs typeface="Poppins" pitchFamily="2" charset="77"/>
              </a:rPr>
              <a:t> “Friends of the Forum” page + QR at events.</a:t>
            </a:r>
          </a:p>
          <a:p>
            <a:pPr>
              <a:buNone/>
            </a:pPr>
            <a:endParaRPr lang="en-GB" sz="4800" dirty="0">
              <a:latin typeface="Poppins" pitchFamily="2" charset="77"/>
              <a:cs typeface="Poppins" pitchFamily="2" charset="77"/>
            </a:endParaRPr>
          </a:p>
          <a:p>
            <a:pPr>
              <a:buNone/>
            </a:pPr>
            <a:r>
              <a:rPr lang="en-GB" sz="4800" b="1" dirty="0">
                <a:latin typeface="Poppins" pitchFamily="2" charset="77"/>
                <a:cs typeface="Poppins" pitchFamily="2" charset="77"/>
              </a:rPr>
              <a:t>Good for:</a:t>
            </a:r>
            <a:r>
              <a:rPr lang="en-GB" sz="4800" dirty="0">
                <a:latin typeface="Poppins" pitchFamily="2" charset="77"/>
                <a:cs typeface="Poppins" pitchFamily="2" charset="77"/>
              </a:rPr>
              <a:t> Small, flexible (unrestricted) costs.</a:t>
            </a:r>
          </a:p>
          <a:p>
            <a:pPr>
              <a:buNone/>
            </a:pPr>
            <a:endParaRPr lang="en-GB" sz="4800" dirty="0">
              <a:latin typeface="Poppins" pitchFamily="2" charset="77"/>
              <a:cs typeface="Poppins" pitchFamily="2" charset="77"/>
            </a:endParaRPr>
          </a:p>
          <a:p>
            <a:r>
              <a:rPr lang="en-GB" sz="4400" b="1" dirty="0">
                <a:latin typeface="Poppins" pitchFamily="2" charset="77"/>
                <a:cs typeface="Poppins" pitchFamily="2" charset="77"/>
              </a:rPr>
              <a:t>Considerations:</a:t>
            </a:r>
            <a:r>
              <a:rPr lang="en-GB" sz="4400" dirty="0">
                <a:latin typeface="Poppins" pitchFamily="2" charset="77"/>
                <a:cs typeface="Poppins" pitchFamily="2" charset="77"/>
              </a:rPr>
              <a:t> Be clear we don’t share personal cases; if you’re not a charity, Gift Aid won’t apply.</a:t>
            </a:r>
          </a:p>
          <a:p>
            <a:pPr>
              <a:buNone/>
            </a:pPr>
            <a:endParaRPr lang="en-GB" sz="4800" dirty="0">
              <a:latin typeface="Poppins" pitchFamily="2" charset="77"/>
              <a:cs typeface="Poppins" pitchFamily="2" charset="77"/>
            </a:endParaRPr>
          </a:p>
        </p:txBody>
      </p:sp>
    </p:spTree>
    <p:extLst>
      <p:ext uri="{BB962C8B-B14F-4D97-AF65-F5344CB8AC3E}">
        <p14:creationId xmlns:p14="http://schemas.microsoft.com/office/powerpoint/2010/main" val="1238815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5D6CB"/>
        </a:solidFill>
        <a:effectLst/>
      </p:bgPr>
    </p:bg>
    <p:spTree>
      <p:nvGrpSpPr>
        <p:cNvPr id="1" name="Shape 305">
          <a:extLst>
            <a:ext uri="{FF2B5EF4-FFF2-40B4-BE49-F238E27FC236}">
              <a16:creationId xmlns:a16="http://schemas.microsoft.com/office/drawing/2014/main" id="{580FB65A-EFF0-84D2-2895-F92D813C2950}"/>
            </a:ext>
          </a:extLst>
        </p:cNvPr>
        <p:cNvGrpSpPr/>
        <p:nvPr/>
      </p:nvGrpSpPr>
      <p:grpSpPr>
        <a:xfrm>
          <a:off x="0" y="0"/>
          <a:ext cx="0" cy="0"/>
          <a:chOff x="0" y="0"/>
          <a:chExt cx="0" cy="0"/>
        </a:xfrm>
      </p:grpSpPr>
      <p:pic>
        <p:nvPicPr>
          <p:cNvPr id="6" name="Picture 5" descr="Jars of coins">
            <a:extLst>
              <a:ext uri="{FF2B5EF4-FFF2-40B4-BE49-F238E27FC236}">
                <a16:creationId xmlns:a16="http://schemas.microsoft.com/office/drawing/2014/main" id="{61B0E752-1D14-72D3-68DC-A093C2E287F7}"/>
              </a:ext>
            </a:extLst>
          </p:cNvPr>
          <p:cNvPicPr>
            <a:picLocks noChangeAspect="1"/>
          </p:cNvPicPr>
          <p:nvPr/>
        </p:nvPicPr>
        <p:blipFill>
          <a:blip r:embed="rId3">
            <a:alphaModFix amt="18000"/>
            <a:extLst>
              <a:ext uri="{28A0092B-C50C-407E-A947-70E740481C1C}">
                <a14:useLocalDpi xmlns:a14="http://schemas.microsoft.com/office/drawing/2010/main" val="0"/>
              </a:ext>
            </a:extLst>
          </a:blip>
          <a:stretch>
            <a:fillRect/>
          </a:stretch>
        </p:blipFill>
        <p:spPr>
          <a:xfrm>
            <a:off x="-113964" y="-6476549"/>
            <a:ext cx="26580639" cy="17720426"/>
          </a:xfrm>
          <a:prstGeom prst="rect">
            <a:avLst/>
          </a:prstGeom>
        </p:spPr>
      </p:pic>
      <p:sp>
        <p:nvSpPr>
          <p:cNvPr id="306" name="Google Shape;306;p27">
            <a:extLst>
              <a:ext uri="{FF2B5EF4-FFF2-40B4-BE49-F238E27FC236}">
                <a16:creationId xmlns:a16="http://schemas.microsoft.com/office/drawing/2014/main" id="{E70F9304-0277-3974-2E05-750EA612E691}"/>
              </a:ext>
            </a:extLst>
          </p:cNvPr>
          <p:cNvSpPr/>
          <p:nvPr/>
        </p:nvSpPr>
        <p:spPr>
          <a:xfrm rot="8100000">
            <a:off x="-8574136" y="-2647501"/>
            <a:ext cx="13743062" cy="6180830"/>
          </a:xfrm>
          <a:custGeom>
            <a:avLst/>
            <a:gdLst/>
            <a:ahLst/>
            <a:cxnLst/>
            <a:rect l="l" t="t" r="r" b="b"/>
            <a:pathLst>
              <a:path w="9162041" h="4120553" extrusionOk="0">
                <a:moveTo>
                  <a:pt x="9162041" y="4120552"/>
                </a:moveTo>
                <a:lnTo>
                  <a:pt x="0" y="4120552"/>
                </a:lnTo>
                <a:lnTo>
                  <a:pt x="0" y="0"/>
                </a:lnTo>
                <a:lnTo>
                  <a:pt x="9162041" y="0"/>
                </a:lnTo>
                <a:lnTo>
                  <a:pt x="9162041" y="4120552"/>
                </a:lnTo>
                <a:close/>
              </a:path>
            </a:pathLst>
          </a:custGeom>
          <a:blipFill rotWithShape="1">
            <a:blip r:embed="rId4">
              <a:alphaModFix amt="75000"/>
            </a:blip>
            <a:stretch>
              <a:fillRect t="-61165" b="-61165"/>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307" name="Google Shape;307;p27">
            <a:extLst>
              <a:ext uri="{FF2B5EF4-FFF2-40B4-BE49-F238E27FC236}">
                <a16:creationId xmlns:a16="http://schemas.microsoft.com/office/drawing/2014/main" id="{92EDD819-79BE-79D7-A351-0A9129DE5BD4}"/>
              </a:ext>
            </a:extLst>
          </p:cNvPr>
          <p:cNvSpPr/>
          <p:nvPr/>
        </p:nvSpPr>
        <p:spPr>
          <a:xfrm rot="-2700000">
            <a:off x="12906565" y="8783770"/>
            <a:ext cx="8777414" cy="4182257"/>
          </a:xfrm>
          <a:custGeom>
            <a:avLst/>
            <a:gdLst/>
            <a:ahLst/>
            <a:cxnLst/>
            <a:rect l="l" t="t" r="r" b="b"/>
            <a:pathLst>
              <a:path w="5851609" h="2788171" extrusionOk="0">
                <a:moveTo>
                  <a:pt x="0" y="0"/>
                </a:moveTo>
                <a:lnTo>
                  <a:pt x="5851609" y="0"/>
                </a:lnTo>
                <a:lnTo>
                  <a:pt x="5851609" y="2788171"/>
                </a:lnTo>
                <a:lnTo>
                  <a:pt x="0" y="2788171"/>
                </a:lnTo>
                <a:lnTo>
                  <a:pt x="0" y="0"/>
                </a:lnTo>
                <a:close/>
              </a:path>
            </a:pathLst>
          </a:custGeom>
          <a:blipFill rotWithShape="1">
            <a:blip r:embed="rId5">
              <a:alphaModFix amt="72000"/>
            </a:blip>
            <a:stretch>
              <a:fillRect t="-54927" b="-54927"/>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308" name="Google Shape;308;p27">
            <a:extLst>
              <a:ext uri="{FF2B5EF4-FFF2-40B4-BE49-F238E27FC236}">
                <a16:creationId xmlns:a16="http://schemas.microsoft.com/office/drawing/2014/main" id="{506DD342-E894-57E6-6A00-CDFEE458C137}"/>
              </a:ext>
            </a:extLst>
          </p:cNvPr>
          <p:cNvSpPr/>
          <p:nvPr/>
        </p:nvSpPr>
        <p:spPr>
          <a:xfrm>
            <a:off x="230984" y="8865356"/>
            <a:ext cx="1709735" cy="1237421"/>
          </a:xfrm>
          <a:custGeom>
            <a:avLst/>
            <a:gdLst/>
            <a:ahLst/>
            <a:cxnLst/>
            <a:rect l="l" t="t" r="r" b="b"/>
            <a:pathLst>
              <a:path w="1139823" h="824947" extrusionOk="0">
                <a:moveTo>
                  <a:pt x="0" y="0"/>
                </a:moveTo>
                <a:lnTo>
                  <a:pt x="1139822" y="0"/>
                </a:lnTo>
                <a:lnTo>
                  <a:pt x="1139822" y="824947"/>
                </a:lnTo>
                <a:lnTo>
                  <a:pt x="0" y="824947"/>
                </a:lnTo>
                <a:lnTo>
                  <a:pt x="0" y="0"/>
                </a:lnTo>
                <a:close/>
              </a:path>
            </a:pathLst>
          </a:custGeom>
          <a:blipFill rotWithShape="1">
            <a:blip r:embed="rId6">
              <a:alphaModFix/>
            </a:blip>
            <a:stretch>
              <a:fillRect/>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2" name="Google Shape;104;p14">
            <a:extLst>
              <a:ext uri="{FF2B5EF4-FFF2-40B4-BE49-F238E27FC236}">
                <a16:creationId xmlns:a16="http://schemas.microsoft.com/office/drawing/2014/main" id="{27E0380E-BD9B-807C-6981-A3BDC10861E5}"/>
              </a:ext>
            </a:extLst>
          </p:cNvPr>
          <p:cNvSpPr/>
          <p:nvPr/>
        </p:nvSpPr>
        <p:spPr>
          <a:xfrm>
            <a:off x="1337312" y="2220371"/>
            <a:ext cx="7416825" cy="5753195"/>
          </a:xfrm>
          <a:custGeom>
            <a:avLst/>
            <a:gdLst/>
            <a:ahLst/>
            <a:cxnLst/>
            <a:rect l="l" t="t" r="r" b="b"/>
            <a:pathLst>
              <a:path w="2507044" h="1483940" extrusionOk="0">
                <a:moveTo>
                  <a:pt x="2382583" y="1483940"/>
                </a:moveTo>
                <a:lnTo>
                  <a:pt x="124460" y="1483940"/>
                </a:lnTo>
                <a:cubicBezTo>
                  <a:pt x="55880" y="1483940"/>
                  <a:pt x="0" y="1428060"/>
                  <a:pt x="0" y="1359480"/>
                </a:cubicBezTo>
                <a:lnTo>
                  <a:pt x="0" y="124460"/>
                </a:lnTo>
                <a:cubicBezTo>
                  <a:pt x="0" y="55880"/>
                  <a:pt x="55880" y="0"/>
                  <a:pt x="124460" y="0"/>
                </a:cubicBezTo>
                <a:lnTo>
                  <a:pt x="2382584" y="0"/>
                </a:lnTo>
                <a:cubicBezTo>
                  <a:pt x="2451164" y="0"/>
                  <a:pt x="2507044" y="55880"/>
                  <a:pt x="2507044" y="124460"/>
                </a:cubicBezTo>
                <a:lnTo>
                  <a:pt x="2507044" y="1359480"/>
                </a:lnTo>
                <a:cubicBezTo>
                  <a:pt x="2507044" y="1428060"/>
                  <a:pt x="2451164" y="1483940"/>
                  <a:pt x="2382584" y="1483940"/>
                </a:cubicBezTo>
                <a:close/>
              </a:path>
            </a:pathLst>
          </a:custGeom>
          <a:solidFill>
            <a:srgbClr val="FBF6F3">
              <a:alpha val="80000"/>
            </a:srgbClr>
          </a:solidFill>
          <a:ln>
            <a:noFill/>
          </a:ln>
        </p:spPr>
        <p:txBody>
          <a:bodyPr spcFirstLastPara="1" wrap="square" lIns="137138" tIns="137138" rIns="137138" bIns="137138" anchor="ctr" anchorCtr="0">
            <a:noAutofit/>
          </a:bodyPr>
          <a:lstStyle/>
          <a:p>
            <a:pPr>
              <a:buClr>
                <a:srgbClr val="000000"/>
              </a:buClr>
              <a:buSzPts val="1400"/>
            </a:pPr>
            <a:endParaRPr sz="2100">
              <a:solidFill>
                <a:srgbClr val="000000"/>
              </a:solidFill>
              <a:latin typeface="Arial"/>
              <a:ea typeface="Arial"/>
              <a:cs typeface="Arial"/>
              <a:sym typeface="Arial"/>
            </a:endParaRPr>
          </a:p>
        </p:txBody>
      </p:sp>
      <p:sp>
        <p:nvSpPr>
          <p:cNvPr id="3" name="Google Shape;260;p23">
            <a:extLst>
              <a:ext uri="{FF2B5EF4-FFF2-40B4-BE49-F238E27FC236}">
                <a16:creationId xmlns:a16="http://schemas.microsoft.com/office/drawing/2014/main" id="{5D0F4352-116D-C675-6188-1CA73BAD3C70}"/>
              </a:ext>
            </a:extLst>
          </p:cNvPr>
          <p:cNvSpPr txBox="1"/>
          <p:nvPr/>
        </p:nvSpPr>
        <p:spPr>
          <a:xfrm>
            <a:off x="1617525" y="3254759"/>
            <a:ext cx="6446355" cy="3323987"/>
          </a:xfrm>
          <a:prstGeom prst="rect">
            <a:avLst/>
          </a:prstGeom>
          <a:noFill/>
          <a:ln>
            <a:noFill/>
          </a:ln>
        </p:spPr>
        <p:txBody>
          <a:bodyPr spcFirstLastPara="1" wrap="square" lIns="0" tIns="0" rIns="0" bIns="0" anchor="t" anchorCtr="0">
            <a:spAutoFit/>
          </a:bodyPr>
          <a:lstStyle/>
          <a:p>
            <a:pPr algn="ctr">
              <a:lnSpc>
                <a:spcPct val="150000"/>
              </a:lnSpc>
            </a:pPr>
            <a:r>
              <a:rPr lang="en-GB" sz="7200" b="1" dirty="0"/>
              <a:t>Sponsorship </a:t>
            </a:r>
          </a:p>
          <a:p>
            <a:pPr algn="ctr">
              <a:lnSpc>
                <a:spcPct val="150000"/>
              </a:lnSpc>
            </a:pPr>
            <a:r>
              <a:rPr lang="en-GB" sz="7200" b="1" dirty="0"/>
              <a:t>in Kind</a:t>
            </a:r>
          </a:p>
        </p:txBody>
      </p:sp>
      <p:sp>
        <p:nvSpPr>
          <p:cNvPr id="5" name="TextBox 4">
            <a:extLst>
              <a:ext uri="{FF2B5EF4-FFF2-40B4-BE49-F238E27FC236}">
                <a16:creationId xmlns:a16="http://schemas.microsoft.com/office/drawing/2014/main" id="{6AAB86A6-7CAD-CD24-9FCD-017DCB8862D2}"/>
              </a:ext>
            </a:extLst>
          </p:cNvPr>
          <p:cNvSpPr txBox="1"/>
          <p:nvPr/>
        </p:nvSpPr>
        <p:spPr>
          <a:xfrm>
            <a:off x="10296128" y="696128"/>
            <a:ext cx="7416824" cy="8894743"/>
          </a:xfrm>
          <a:prstGeom prst="rect">
            <a:avLst/>
          </a:prstGeom>
          <a:noFill/>
        </p:spPr>
        <p:txBody>
          <a:bodyPr wrap="square">
            <a:spAutoFit/>
          </a:bodyPr>
          <a:lstStyle/>
          <a:p>
            <a:pPr>
              <a:buNone/>
            </a:pPr>
            <a:r>
              <a:rPr lang="en-GB" sz="4400" b="1" dirty="0">
                <a:latin typeface="Poppins" pitchFamily="2" charset="77"/>
                <a:cs typeface="Poppins" pitchFamily="2" charset="77"/>
              </a:rPr>
              <a:t>What it is:</a:t>
            </a:r>
            <a:r>
              <a:rPr lang="en-GB" sz="4400" dirty="0">
                <a:latin typeface="Poppins" pitchFamily="2" charset="77"/>
                <a:cs typeface="Poppins" pitchFamily="2" charset="77"/>
              </a:rPr>
              <a:t> Local businesses cover practical costs or donate time/resources.</a:t>
            </a:r>
          </a:p>
          <a:p>
            <a:pPr>
              <a:buNone/>
            </a:pPr>
            <a:endParaRPr lang="en-GB" sz="4400" dirty="0">
              <a:latin typeface="Poppins" pitchFamily="2" charset="77"/>
              <a:cs typeface="Poppins" pitchFamily="2" charset="77"/>
            </a:endParaRPr>
          </a:p>
          <a:p>
            <a:pPr>
              <a:buNone/>
            </a:pPr>
            <a:r>
              <a:rPr lang="en-GB" sz="4400" b="1" dirty="0">
                <a:latin typeface="Poppins" pitchFamily="2" charset="77"/>
                <a:cs typeface="Poppins" pitchFamily="2" charset="77"/>
              </a:rPr>
              <a:t>Good for:</a:t>
            </a:r>
            <a:r>
              <a:rPr lang="en-GB" sz="4400" dirty="0">
                <a:latin typeface="Poppins" pitchFamily="2" charset="77"/>
                <a:cs typeface="Poppins" pitchFamily="2" charset="77"/>
              </a:rPr>
              <a:t> venues, print, snacks, prizes.</a:t>
            </a:r>
          </a:p>
          <a:p>
            <a:pPr>
              <a:buNone/>
            </a:pPr>
            <a:endParaRPr lang="en-GB" sz="4400" dirty="0">
              <a:latin typeface="Poppins" pitchFamily="2" charset="77"/>
              <a:cs typeface="Poppins" pitchFamily="2" charset="77"/>
            </a:endParaRPr>
          </a:p>
          <a:p>
            <a:r>
              <a:rPr lang="en-GB" sz="4400" b="1" dirty="0">
                <a:latin typeface="Poppins" pitchFamily="2" charset="77"/>
                <a:cs typeface="Poppins" pitchFamily="2" charset="77"/>
              </a:rPr>
              <a:t>Considerations:</a:t>
            </a:r>
            <a:r>
              <a:rPr lang="en-GB" sz="4400" dirty="0">
                <a:latin typeface="Poppins" pitchFamily="2" charset="77"/>
                <a:cs typeface="Poppins" pitchFamily="2" charset="77"/>
              </a:rPr>
              <a:t> Use independence wording in thanks; no product endorsement; track value for records.</a:t>
            </a:r>
          </a:p>
        </p:txBody>
      </p:sp>
    </p:spTree>
    <p:extLst>
      <p:ext uri="{BB962C8B-B14F-4D97-AF65-F5344CB8AC3E}">
        <p14:creationId xmlns:p14="http://schemas.microsoft.com/office/powerpoint/2010/main" val="3209609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5D6CB"/>
        </a:solidFill>
        <a:effectLst/>
      </p:bgPr>
    </p:bg>
    <p:spTree>
      <p:nvGrpSpPr>
        <p:cNvPr id="1" name="Shape 305">
          <a:extLst>
            <a:ext uri="{FF2B5EF4-FFF2-40B4-BE49-F238E27FC236}">
              <a16:creationId xmlns:a16="http://schemas.microsoft.com/office/drawing/2014/main" id="{CAAA1EC9-A6C2-64A7-BC0D-58456A9F3B3E}"/>
            </a:ext>
          </a:extLst>
        </p:cNvPr>
        <p:cNvGrpSpPr/>
        <p:nvPr/>
      </p:nvGrpSpPr>
      <p:grpSpPr>
        <a:xfrm>
          <a:off x="0" y="0"/>
          <a:ext cx="0" cy="0"/>
          <a:chOff x="0" y="0"/>
          <a:chExt cx="0" cy="0"/>
        </a:xfrm>
      </p:grpSpPr>
      <p:pic>
        <p:nvPicPr>
          <p:cNvPr id="6" name="Picture 5" descr="Jars of coins">
            <a:extLst>
              <a:ext uri="{FF2B5EF4-FFF2-40B4-BE49-F238E27FC236}">
                <a16:creationId xmlns:a16="http://schemas.microsoft.com/office/drawing/2014/main" id="{96728FE1-513B-B6E1-467E-8CCC2AA3D6C3}"/>
              </a:ext>
            </a:extLst>
          </p:cNvPr>
          <p:cNvPicPr>
            <a:picLocks noChangeAspect="1"/>
          </p:cNvPicPr>
          <p:nvPr/>
        </p:nvPicPr>
        <p:blipFill>
          <a:blip r:embed="rId3">
            <a:alphaModFix amt="18000"/>
            <a:extLst>
              <a:ext uri="{28A0092B-C50C-407E-A947-70E740481C1C}">
                <a14:useLocalDpi xmlns:a14="http://schemas.microsoft.com/office/drawing/2010/main" val="0"/>
              </a:ext>
            </a:extLst>
          </a:blip>
          <a:stretch>
            <a:fillRect/>
          </a:stretch>
        </p:blipFill>
        <p:spPr>
          <a:xfrm>
            <a:off x="-82711" y="-7433425"/>
            <a:ext cx="26580639" cy="17720426"/>
          </a:xfrm>
          <a:prstGeom prst="rect">
            <a:avLst/>
          </a:prstGeom>
        </p:spPr>
      </p:pic>
      <p:sp>
        <p:nvSpPr>
          <p:cNvPr id="306" name="Google Shape;306;p27">
            <a:extLst>
              <a:ext uri="{FF2B5EF4-FFF2-40B4-BE49-F238E27FC236}">
                <a16:creationId xmlns:a16="http://schemas.microsoft.com/office/drawing/2014/main" id="{1C16063C-59C0-9734-0000-81DC26A9F8EC}"/>
              </a:ext>
            </a:extLst>
          </p:cNvPr>
          <p:cNvSpPr/>
          <p:nvPr/>
        </p:nvSpPr>
        <p:spPr>
          <a:xfrm rot="8100000">
            <a:off x="-8574136" y="-2647501"/>
            <a:ext cx="13743062" cy="6180830"/>
          </a:xfrm>
          <a:custGeom>
            <a:avLst/>
            <a:gdLst/>
            <a:ahLst/>
            <a:cxnLst/>
            <a:rect l="l" t="t" r="r" b="b"/>
            <a:pathLst>
              <a:path w="9162041" h="4120553" extrusionOk="0">
                <a:moveTo>
                  <a:pt x="9162041" y="4120552"/>
                </a:moveTo>
                <a:lnTo>
                  <a:pt x="0" y="4120552"/>
                </a:lnTo>
                <a:lnTo>
                  <a:pt x="0" y="0"/>
                </a:lnTo>
                <a:lnTo>
                  <a:pt x="9162041" y="0"/>
                </a:lnTo>
                <a:lnTo>
                  <a:pt x="9162041" y="4120552"/>
                </a:lnTo>
                <a:close/>
              </a:path>
            </a:pathLst>
          </a:custGeom>
          <a:blipFill rotWithShape="1">
            <a:blip r:embed="rId4">
              <a:alphaModFix amt="75000"/>
            </a:blip>
            <a:stretch>
              <a:fillRect t="-61165" b="-61165"/>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307" name="Google Shape;307;p27">
            <a:extLst>
              <a:ext uri="{FF2B5EF4-FFF2-40B4-BE49-F238E27FC236}">
                <a16:creationId xmlns:a16="http://schemas.microsoft.com/office/drawing/2014/main" id="{EBA31E18-1CC6-8D32-B105-B00D5188E739}"/>
              </a:ext>
            </a:extLst>
          </p:cNvPr>
          <p:cNvSpPr/>
          <p:nvPr/>
        </p:nvSpPr>
        <p:spPr>
          <a:xfrm rot="-2700000">
            <a:off x="12906565" y="8783770"/>
            <a:ext cx="8777414" cy="4182257"/>
          </a:xfrm>
          <a:custGeom>
            <a:avLst/>
            <a:gdLst/>
            <a:ahLst/>
            <a:cxnLst/>
            <a:rect l="l" t="t" r="r" b="b"/>
            <a:pathLst>
              <a:path w="5851609" h="2788171" extrusionOk="0">
                <a:moveTo>
                  <a:pt x="0" y="0"/>
                </a:moveTo>
                <a:lnTo>
                  <a:pt x="5851609" y="0"/>
                </a:lnTo>
                <a:lnTo>
                  <a:pt x="5851609" y="2788171"/>
                </a:lnTo>
                <a:lnTo>
                  <a:pt x="0" y="2788171"/>
                </a:lnTo>
                <a:lnTo>
                  <a:pt x="0" y="0"/>
                </a:lnTo>
                <a:close/>
              </a:path>
            </a:pathLst>
          </a:custGeom>
          <a:blipFill rotWithShape="1">
            <a:blip r:embed="rId5">
              <a:alphaModFix amt="72000"/>
            </a:blip>
            <a:stretch>
              <a:fillRect t="-54927" b="-54927"/>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308" name="Google Shape;308;p27">
            <a:extLst>
              <a:ext uri="{FF2B5EF4-FFF2-40B4-BE49-F238E27FC236}">
                <a16:creationId xmlns:a16="http://schemas.microsoft.com/office/drawing/2014/main" id="{87CD3BF5-185B-836E-5DB8-38D9961EBBDA}"/>
              </a:ext>
            </a:extLst>
          </p:cNvPr>
          <p:cNvSpPr/>
          <p:nvPr/>
        </p:nvSpPr>
        <p:spPr>
          <a:xfrm>
            <a:off x="230984" y="8865356"/>
            <a:ext cx="1709735" cy="1237421"/>
          </a:xfrm>
          <a:custGeom>
            <a:avLst/>
            <a:gdLst/>
            <a:ahLst/>
            <a:cxnLst/>
            <a:rect l="l" t="t" r="r" b="b"/>
            <a:pathLst>
              <a:path w="1139823" h="824947" extrusionOk="0">
                <a:moveTo>
                  <a:pt x="0" y="0"/>
                </a:moveTo>
                <a:lnTo>
                  <a:pt x="1139822" y="0"/>
                </a:lnTo>
                <a:lnTo>
                  <a:pt x="1139822" y="824947"/>
                </a:lnTo>
                <a:lnTo>
                  <a:pt x="0" y="824947"/>
                </a:lnTo>
                <a:lnTo>
                  <a:pt x="0" y="0"/>
                </a:lnTo>
                <a:close/>
              </a:path>
            </a:pathLst>
          </a:custGeom>
          <a:blipFill rotWithShape="1">
            <a:blip r:embed="rId6">
              <a:alphaModFix/>
            </a:blip>
            <a:stretch>
              <a:fillRect/>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2" name="Google Shape;104;p14">
            <a:extLst>
              <a:ext uri="{FF2B5EF4-FFF2-40B4-BE49-F238E27FC236}">
                <a16:creationId xmlns:a16="http://schemas.microsoft.com/office/drawing/2014/main" id="{136B16B5-1E69-2963-0F45-CE21ACD3F9E2}"/>
              </a:ext>
            </a:extLst>
          </p:cNvPr>
          <p:cNvSpPr/>
          <p:nvPr/>
        </p:nvSpPr>
        <p:spPr>
          <a:xfrm>
            <a:off x="1337312" y="2220371"/>
            <a:ext cx="8299631" cy="5753195"/>
          </a:xfrm>
          <a:custGeom>
            <a:avLst/>
            <a:gdLst/>
            <a:ahLst/>
            <a:cxnLst/>
            <a:rect l="l" t="t" r="r" b="b"/>
            <a:pathLst>
              <a:path w="2507044" h="1483940" extrusionOk="0">
                <a:moveTo>
                  <a:pt x="2382583" y="1483940"/>
                </a:moveTo>
                <a:lnTo>
                  <a:pt x="124460" y="1483940"/>
                </a:lnTo>
                <a:cubicBezTo>
                  <a:pt x="55880" y="1483940"/>
                  <a:pt x="0" y="1428060"/>
                  <a:pt x="0" y="1359480"/>
                </a:cubicBezTo>
                <a:lnTo>
                  <a:pt x="0" y="124460"/>
                </a:lnTo>
                <a:cubicBezTo>
                  <a:pt x="0" y="55880"/>
                  <a:pt x="55880" y="0"/>
                  <a:pt x="124460" y="0"/>
                </a:cubicBezTo>
                <a:lnTo>
                  <a:pt x="2382584" y="0"/>
                </a:lnTo>
                <a:cubicBezTo>
                  <a:pt x="2451164" y="0"/>
                  <a:pt x="2507044" y="55880"/>
                  <a:pt x="2507044" y="124460"/>
                </a:cubicBezTo>
                <a:lnTo>
                  <a:pt x="2507044" y="1359480"/>
                </a:lnTo>
                <a:cubicBezTo>
                  <a:pt x="2507044" y="1428060"/>
                  <a:pt x="2451164" y="1483940"/>
                  <a:pt x="2382584" y="1483940"/>
                </a:cubicBezTo>
                <a:close/>
              </a:path>
            </a:pathLst>
          </a:custGeom>
          <a:solidFill>
            <a:srgbClr val="FBF6F3">
              <a:alpha val="80000"/>
            </a:srgbClr>
          </a:solidFill>
          <a:ln>
            <a:noFill/>
          </a:ln>
        </p:spPr>
        <p:txBody>
          <a:bodyPr spcFirstLastPara="1" wrap="square" lIns="137138" tIns="137138" rIns="137138" bIns="137138" anchor="ctr" anchorCtr="0">
            <a:noAutofit/>
          </a:bodyPr>
          <a:lstStyle/>
          <a:p>
            <a:pPr>
              <a:buClr>
                <a:srgbClr val="000000"/>
              </a:buClr>
              <a:buSzPts val="1400"/>
            </a:pPr>
            <a:endParaRPr sz="2100">
              <a:solidFill>
                <a:srgbClr val="000000"/>
              </a:solidFill>
              <a:latin typeface="Arial"/>
              <a:ea typeface="Arial"/>
              <a:cs typeface="Arial"/>
              <a:sym typeface="Arial"/>
            </a:endParaRPr>
          </a:p>
        </p:txBody>
      </p:sp>
      <p:sp>
        <p:nvSpPr>
          <p:cNvPr id="3" name="Google Shape;260;p23">
            <a:extLst>
              <a:ext uri="{FF2B5EF4-FFF2-40B4-BE49-F238E27FC236}">
                <a16:creationId xmlns:a16="http://schemas.microsoft.com/office/drawing/2014/main" id="{7DACB6F4-3B19-2F6C-E467-A22B24E24525}"/>
              </a:ext>
            </a:extLst>
          </p:cNvPr>
          <p:cNvSpPr txBox="1"/>
          <p:nvPr/>
        </p:nvSpPr>
        <p:spPr>
          <a:xfrm>
            <a:off x="1617525" y="2501094"/>
            <a:ext cx="7739204" cy="4985980"/>
          </a:xfrm>
          <a:prstGeom prst="rect">
            <a:avLst/>
          </a:prstGeom>
          <a:noFill/>
          <a:ln>
            <a:noFill/>
          </a:ln>
        </p:spPr>
        <p:txBody>
          <a:bodyPr spcFirstLastPara="1" wrap="square" lIns="0" tIns="0" rIns="0" bIns="0" anchor="t" anchorCtr="0">
            <a:spAutoFit/>
          </a:bodyPr>
          <a:lstStyle/>
          <a:p>
            <a:pPr algn="ctr">
              <a:lnSpc>
                <a:spcPct val="150000"/>
              </a:lnSpc>
            </a:pPr>
            <a:r>
              <a:rPr lang="en-GB" sz="7200" b="1" dirty="0"/>
              <a:t>Forum Fundraising</a:t>
            </a:r>
          </a:p>
          <a:p>
            <a:pPr algn="ctr">
              <a:lnSpc>
                <a:spcPct val="150000"/>
              </a:lnSpc>
            </a:pPr>
            <a:r>
              <a:rPr lang="en-GB" sz="7200" b="1" dirty="0"/>
              <a:t>Raffle/Quiz/</a:t>
            </a:r>
            <a:br>
              <a:rPr lang="en-GB" sz="7200" b="1" dirty="0"/>
            </a:br>
            <a:r>
              <a:rPr lang="en-GB" sz="7200" b="1" dirty="0"/>
              <a:t>Bake Sale</a:t>
            </a:r>
          </a:p>
        </p:txBody>
      </p:sp>
      <p:sp>
        <p:nvSpPr>
          <p:cNvPr id="5" name="TextBox 4">
            <a:extLst>
              <a:ext uri="{FF2B5EF4-FFF2-40B4-BE49-F238E27FC236}">
                <a16:creationId xmlns:a16="http://schemas.microsoft.com/office/drawing/2014/main" id="{9CAC8F99-A66D-3450-205D-3EC6391CB1FD}"/>
              </a:ext>
            </a:extLst>
          </p:cNvPr>
          <p:cNvSpPr txBox="1"/>
          <p:nvPr/>
        </p:nvSpPr>
        <p:spPr>
          <a:xfrm>
            <a:off x="10224120" y="1497096"/>
            <a:ext cx="7272808" cy="7540526"/>
          </a:xfrm>
          <a:prstGeom prst="rect">
            <a:avLst/>
          </a:prstGeom>
          <a:noFill/>
        </p:spPr>
        <p:txBody>
          <a:bodyPr wrap="square">
            <a:spAutoFit/>
          </a:bodyPr>
          <a:lstStyle/>
          <a:p>
            <a:pPr>
              <a:buNone/>
            </a:pPr>
            <a:r>
              <a:rPr lang="en-GB" sz="4400" b="1" dirty="0">
                <a:latin typeface="Poppins" pitchFamily="2" charset="77"/>
                <a:cs typeface="Poppins" pitchFamily="2" charset="77"/>
              </a:rPr>
              <a:t>What it is:</a:t>
            </a:r>
            <a:r>
              <a:rPr lang="en-GB" sz="4400" dirty="0">
                <a:latin typeface="Poppins" pitchFamily="2" charset="77"/>
                <a:cs typeface="Poppins" pitchFamily="2" charset="77"/>
              </a:rPr>
              <a:t> Small, friendly community events.</a:t>
            </a:r>
          </a:p>
          <a:p>
            <a:pPr>
              <a:buNone/>
            </a:pPr>
            <a:endParaRPr lang="en-GB" sz="4400" dirty="0">
              <a:latin typeface="Poppins" pitchFamily="2" charset="77"/>
              <a:cs typeface="Poppins" pitchFamily="2" charset="77"/>
            </a:endParaRPr>
          </a:p>
          <a:p>
            <a:pPr>
              <a:buNone/>
            </a:pPr>
            <a:r>
              <a:rPr lang="en-GB" sz="4400" b="1" dirty="0">
                <a:latin typeface="Poppins" pitchFamily="2" charset="77"/>
                <a:cs typeface="Poppins" pitchFamily="2" charset="77"/>
              </a:rPr>
              <a:t>Good for:</a:t>
            </a:r>
            <a:r>
              <a:rPr lang="en-GB" sz="4400" dirty="0">
                <a:latin typeface="Poppins" pitchFamily="2" charset="77"/>
                <a:cs typeface="Poppins" pitchFamily="2" charset="77"/>
              </a:rPr>
              <a:t> Engagement + modest funds.</a:t>
            </a:r>
          </a:p>
          <a:p>
            <a:pPr>
              <a:buNone/>
            </a:pPr>
            <a:endParaRPr lang="en-GB" sz="4400" dirty="0">
              <a:latin typeface="Poppins" pitchFamily="2" charset="77"/>
              <a:cs typeface="Poppins" pitchFamily="2" charset="77"/>
            </a:endParaRPr>
          </a:p>
          <a:p>
            <a:r>
              <a:rPr lang="en-GB" sz="4400" b="1" dirty="0">
                <a:latin typeface="Poppins" pitchFamily="2" charset="77"/>
                <a:cs typeface="Poppins" pitchFamily="2" charset="77"/>
              </a:rPr>
              <a:t>Considerations:</a:t>
            </a:r>
            <a:r>
              <a:rPr lang="en-GB" sz="4400" dirty="0">
                <a:latin typeface="Poppins" pitchFamily="2" charset="77"/>
                <a:cs typeface="Poppins" pitchFamily="2" charset="77"/>
              </a:rPr>
              <a:t> </a:t>
            </a:r>
            <a:r>
              <a:rPr lang="en-GB" sz="4400" i="1" dirty="0">
                <a:latin typeface="Poppins" pitchFamily="2" charset="77"/>
                <a:cs typeface="Poppins" pitchFamily="2" charset="77"/>
              </a:rPr>
              <a:t>Raffles/lotteries: check local rules/licensing.</a:t>
            </a:r>
            <a:r>
              <a:rPr lang="en-GB" sz="4400" dirty="0">
                <a:latin typeface="Poppins" pitchFamily="2" charset="77"/>
                <a:cs typeface="Poppins" pitchFamily="2" charset="77"/>
              </a:rPr>
              <a:t> Keep it inclusive and low-pressure.</a:t>
            </a:r>
          </a:p>
        </p:txBody>
      </p:sp>
    </p:spTree>
    <p:extLst>
      <p:ext uri="{BB962C8B-B14F-4D97-AF65-F5344CB8AC3E}">
        <p14:creationId xmlns:p14="http://schemas.microsoft.com/office/powerpoint/2010/main" val="1680975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5D6CB"/>
        </a:solidFill>
        <a:effectLst/>
      </p:bgPr>
    </p:bg>
    <p:spTree>
      <p:nvGrpSpPr>
        <p:cNvPr id="1" name="Shape 305">
          <a:extLst>
            <a:ext uri="{FF2B5EF4-FFF2-40B4-BE49-F238E27FC236}">
              <a16:creationId xmlns:a16="http://schemas.microsoft.com/office/drawing/2014/main" id="{070312A0-C97F-DADD-DEDC-FB7D3498F46A}"/>
            </a:ext>
          </a:extLst>
        </p:cNvPr>
        <p:cNvGrpSpPr/>
        <p:nvPr/>
      </p:nvGrpSpPr>
      <p:grpSpPr>
        <a:xfrm>
          <a:off x="0" y="0"/>
          <a:ext cx="0" cy="0"/>
          <a:chOff x="0" y="0"/>
          <a:chExt cx="0" cy="0"/>
        </a:xfrm>
      </p:grpSpPr>
      <p:pic>
        <p:nvPicPr>
          <p:cNvPr id="5" name="Picture 4" descr="Jars of coins">
            <a:extLst>
              <a:ext uri="{FF2B5EF4-FFF2-40B4-BE49-F238E27FC236}">
                <a16:creationId xmlns:a16="http://schemas.microsoft.com/office/drawing/2014/main" id="{9D1862B2-1162-1F27-C69B-61EF2CD19C47}"/>
              </a:ext>
            </a:extLst>
          </p:cNvPr>
          <p:cNvPicPr>
            <a:picLocks noChangeAspect="1"/>
          </p:cNvPicPr>
          <p:nvPr/>
        </p:nvPicPr>
        <p:blipFill>
          <a:blip r:embed="rId3">
            <a:alphaModFix amt="18000"/>
            <a:extLst>
              <a:ext uri="{28A0092B-C50C-407E-A947-70E740481C1C}">
                <a14:useLocalDpi xmlns:a14="http://schemas.microsoft.com/office/drawing/2010/main" val="0"/>
              </a:ext>
            </a:extLst>
          </a:blip>
          <a:stretch>
            <a:fillRect/>
          </a:stretch>
        </p:blipFill>
        <p:spPr>
          <a:xfrm>
            <a:off x="-82711" y="-7433425"/>
            <a:ext cx="26580639" cy="17720426"/>
          </a:xfrm>
          <a:prstGeom prst="rect">
            <a:avLst/>
          </a:prstGeom>
        </p:spPr>
      </p:pic>
      <p:sp>
        <p:nvSpPr>
          <p:cNvPr id="306" name="Google Shape;306;p27">
            <a:extLst>
              <a:ext uri="{FF2B5EF4-FFF2-40B4-BE49-F238E27FC236}">
                <a16:creationId xmlns:a16="http://schemas.microsoft.com/office/drawing/2014/main" id="{FFC0DAC8-F360-6F79-3D6E-8FBBBFA863DE}"/>
              </a:ext>
            </a:extLst>
          </p:cNvPr>
          <p:cNvSpPr/>
          <p:nvPr/>
        </p:nvSpPr>
        <p:spPr>
          <a:xfrm rot="8100000">
            <a:off x="-8574136" y="-2647501"/>
            <a:ext cx="13743062" cy="6180830"/>
          </a:xfrm>
          <a:custGeom>
            <a:avLst/>
            <a:gdLst/>
            <a:ahLst/>
            <a:cxnLst/>
            <a:rect l="l" t="t" r="r" b="b"/>
            <a:pathLst>
              <a:path w="9162041" h="4120553" extrusionOk="0">
                <a:moveTo>
                  <a:pt x="9162041" y="4120552"/>
                </a:moveTo>
                <a:lnTo>
                  <a:pt x="0" y="4120552"/>
                </a:lnTo>
                <a:lnTo>
                  <a:pt x="0" y="0"/>
                </a:lnTo>
                <a:lnTo>
                  <a:pt x="9162041" y="0"/>
                </a:lnTo>
                <a:lnTo>
                  <a:pt x="9162041" y="4120552"/>
                </a:lnTo>
                <a:close/>
              </a:path>
            </a:pathLst>
          </a:custGeom>
          <a:blipFill rotWithShape="1">
            <a:blip r:embed="rId4">
              <a:alphaModFix amt="75000"/>
            </a:blip>
            <a:stretch>
              <a:fillRect t="-61165" b="-61165"/>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307" name="Google Shape;307;p27">
            <a:extLst>
              <a:ext uri="{FF2B5EF4-FFF2-40B4-BE49-F238E27FC236}">
                <a16:creationId xmlns:a16="http://schemas.microsoft.com/office/drawing/2014/main" id="{3FD90C84-D020-8095-F86A-D6FA7D4DEC39}"/>
              </a:ext>
            </a:extLst>
          </p:cNvPr>
          <p:cNvSpPr/>
          <p:nvPr/>
        </p:nvSpPr>
        <p:spPr>
          <a:xfrm rot="-2700000">
            <a:off x="12906565" y="8783770"/>
            <a:ext cx="8777414" cy="4182257"/>
          </a:xfrm>
          <a:custGeom>
            <a:avLst/>
            <a:gdLst/>
            <a:ahLst/>
            <a:cxnLst/>
            <a:rect l="l" t="t" r="r" b="b"/>
            <a:pathLst>
              <a:path w="5851609" h="2788171" extrusionOk="0">
                <a:moveTo>
                  <a:pt x="0" y="0"/>
                </a:moveTo>
                <a:lnTo>
                  <a:pt x="5851609" y="0"/>
                </a:lnTo>
                <a:lnTo>
                  <a:pt x="5851609" y="2788171"/>
                </a:lnTo>
                <a:lnTo>
                  <a:pt x="0" y="2788171"/>
                </a:lnTo>
                <a:lnTo>
                  <a:pt x="0" y="0"/>
                </a:lnTo>
                <a:close/>
              </a:path>
            </a:pathLst>
          </a:custGeom>
          <a:blipFill rotWithShape="1">
            <a:blip r:embed="rId5">
              <a:alphaModFix amt="72000"/>
            </a:blip>
            <a:stretch>
              <a:fillRect t="-54927" b="-54927"/>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308" name="Google Shape;308;p27">
            <a:extLst>
              <a:ext uri="{FF2B5EF4-FFF2-40B4-BE49-F238E27FC236}">
                <a16:creationId xmlns:a16="http://schemas.microsoft.com/office/drawing/2014/main" id="{9EE31780-BAE9-0998-42A1-B789012649CD}"/>
              </a:ext>
            </a:extLst>
          </p:cNvPr>
          <p:cNvSpPr/>
          <p:nvPr/>
        </p:nvSpPr>
        <p:spPr>
          <a:xfrm>
            <a:off x="230984" y="8865356"/>
            <a:ext cx="1709735" cy="1237421"/>
          </a:xfrm>
          <a:custGeom>
            <a:avLst/>
            <a:gdLst/>
            <a:ahLst/>
            <a:cxnLst/>
            <a:rect l="l" t="t" r="r" b="b"/>
            <a:pathLst>
              <a:path w="1139823" h="824947" extrusionOk="0">
                <a:moveTo>
                  <a:pt x="0" y="0"/>
                </a:moveTo>
                <a:lnTo>
                  <a:pt x="1139822" y="0"/>
                </a:lnTo>
                <a:lnTo>
                  <a:pt x="1139822" y="824947"/>
                </a:lnTo>
                <a:lnTo>
                  <a:pt x="0" y="824947"/>
                </a:lnTo>
                <a:lnTo>
                  <a:pt x="0" y="0"/>
                </a:lnTo>
                <a:close/>
              </a:path>
            </a:pathLst>
          </a:custGeom>
          <a:blipFill rotWithShape="1">
            <a:blip r:embed="rId6">
              <a:alphaModFix/>
            </a:blip>
            <a:stretch>
              <a:fillRect/>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2" name="Google Shape;104;p14">
            <a:extLst>
              <a:ext uri="{FF2B5EF4-FFF2-40B4-BE49-F238E27FC236}">
                <a16:creationId xmlns:a16="http://schemas.microsoft.com/office/drawing/2014/main" id="{EDD3C761-F1E9-D6CC-6B8D-12CF23606573}"/>
              </a:ext>
            </a:extLst>
          </p:cNvPr>
          <p:cNvSpPr/>
          <p:nvPr/>
        </p:nvSpPr>
        <p:spPr>
          <a:xfrm>
            <a:off x="1337311" y="2266902"/>
            <a:ext cx="8299631" cy="5753195"/>
          </a:xfrm>
          <a:custGeom>
            <a:avLst/>
            <a:gdLst/>
            <a:ahLst/>
            <a:cxnLst/>
            <a:rect l="l" t="t" r="r" b="b"/>
            <a:pathLst>
              <a:path w="2507044" h="1483940" extrusionOk="0">
                <a:moveTo>
                  <a:pt x="2382583" y="1483940"/>
                </a:moveTo>
                <a:lnTo>
                  <a:pt x="124460" y="1483940"/>
                </a:lnTo>
                <a:cubicBezTo>
                  <a:pt x="55880" y="1483940"/>
                  <a:pt x="0" y="1428060"/>
                  <a:pt x="0" y="1359480"/>
                </a:cubicBezTo>
                <a:lnTo>
                  <a:pt x="0" y="124460"/>
                </a:lnTo>
                <a:cubicBezTo>
                  <a:pt x="0" y="55880"/>
                  <a:pt x="55880" y="0"/>
                  <a:pt x="124460" y="0"/>
                </a:cubicBezTo>
                <a:lnTo>
                  <a:pt x="2382584" y="0"/>
                </a:lnTo>
                <a:cubicBezTo>
                  <a:pt x="2451164" y="0"/>
                  <a:pt x="2507044" y="55880"/>
                  <a:pt x="2507044" y="124460"/>
                </a:cubicBezTo>
                <a:lnTo>
                  <a:pt x="2507044" y="1359480"/>
                </a:lnTo>
                <a:cubicBezTo>
                  <a:pt x="2507044" y="1428060"/>
                  <a:pt x="2451164" y="1483940"/>
                  <a:pt x="2382584" y="1483940"/>
                </a:cubicBezTo>
                <a:close/>
              </a:path>
            </a:pathLst>
          </a:custGeom>
          <a:solidFill>
            <a:srgbClr val="FBF6F3">
              <a:alpha val="80000"/>
            </a:srgbClr>
          </a:solidFill>
          <a:ln>
            <a:noFill/>
          </a:ln>
        </p:spPr>
        <p:txBody>
          <a:bodyPr spcFirstLastPara="1" wrap="square" lIns="137138" tIns="137138" rIns="137138" bIns="137138" anchor="ctr" anchorCtr="0">
            <a:noAutofit/>
          </a:bodyPr>
          <a:lstStyle/>
          <a:p>
            <a:pPr>
              <a:buClr>
                <a:srgbClr val="000000"/>
              </a:buClr>
              <a:buSzPts val="1400"/>
            </a:pPr>
            <a:endParaRPr sz="2100">
              <a:solidFill>
                <a:srgbClr val="000000"/>
              </a:solidFill>
              <a:latin typeface="Arial"/>
              <a:ea typeface="Arial"/>
              <a:cs typeface="Arial"/>
              <a:sym typeface="Arial"/>
            </a:endParaRPr>
          </a:p>
        </p:txBody>
      </p:sp>
      <p:sp>
        <p:nvSpPr>
          <p:cNvPr id="3" name="Google Shape;260;p23">
            <a:extLst>
              <a:ext uri="{FF2B5EF4-FFF2-40B4-BE49-F238E27FC236}">
                <a16:creationId xmlns:a16="http://schemas.microsoft.com/office/drawing/2014/main" id="{B6AB3C30-05A3-E397-1400-952FC83248F3}"/>
              </a:ext>
            </a:extLst>
          </p:cNvPr>
          <p:cNvSpPr txBox="1"/>
          <p:nvPr/>
        </p:nvSpPr>
        <p:spPr>
          <a:xfrm>
            <a:off x="1617524" y="3481505"/>
            <a:ext cx="7739204" cy="3323987"/>
          </a:xfrm>
          <a:prstGeom prst="rect">
            <a:avLst/>
          </a:prstGeom>
          <a:noFill/>
          <a:ln>
            <a:noFill/>
          </a:ln>
        </p:spPr>
        <p:txBody>
          <a:bodyPr spcFirstLastPara="1" wrap="square" lIns="0" tIns="0" rIns="0" bIns="0" anchor="t" anchorCtr="0">
            <a:spAutoFit/>
          </a:bodyPr>
          <a:lstStyle/>
          <a:p>
            <a:pPr algn="ctr">
              <a:lnSpc>
                <a:spcPct val="150000"/>
              </a:lnSpc>
            </a:pPr>
            <a:r>
              <a:rPr lang="en-GB" sz="7200" b="1" dirty="0"/>
              <a:t>Crowdfunding/</a:t>
            </a:r>
          </a:p>
          <a:p>
            <a:pPr algn="ctr">
              <a:lnSpc>
                <a:spcPct val="150000"/>
              </a:lnSpc>
            </a:pPr>
            <a:r>
              <a:rPr lang="en-GB" sz="7200" b="1" dirty="0"/>
              <a:t>Appeals</a:t>
            </a:r>
          </a:p>
        </p:txBody>
      </p:sp>
      <p:sp>
        <p:nvSpPr>
          <p:cNvPr id="4" name="TextBox 3">
            <a:extLst>
              <a:ext uri="{FF2B5EF4-FFF2-40B4-BE49-F238E27FC236}">
                <a16:creationId xmlns:a16="http://schemas.microsoft.com/office/drawing/2014/main" id="{C5D58557-11D5-C38F-5F7C-0B46430AB218}"/>
              </a:ext>
            </a:extLst>
          </p:cNvPr>
          <p:cNvSpPr txBox="1"/>
          <p:nvPr/>
        </p:nvSpPr>
        <p:spPr>
          <a:xfrm>
            <a:off x="10296128" y="1034681"/>
            <a:ext cx="7272808" cy="8217634"/>
          </a:xfrm>
          <a:prstGeom prst="rect">
            <a:avLst/>
          </a:prstGeom>
          <a:noFill/>
        </p:spPr>
        <p:txBody>
          <a:bodyPr wrap="square">
            <a:spAutoFit/>
          </a:bodyPr>
          <a:lstStyle/>
          <a:p>
            <a:r>
              <a:rPr lang="en-GB" sz="4400" b="1" dirty="0">
                <a:latin typeface="Poppins" pitchFamily="2" charset="77"/>
                <a:cs typeface="Poppins" pitchFamily="2" charset="77"/>
              </a:rPr>
              <a:t>What it is:</a:t>
            </a:r>
            <a:r>
              <a:rPr lang="en-GB" sz="4400" dirty="0">
                <a:latin typeface="Poppins" pitchFamily="2" charset="77"/>
                <a:cs typeface="Poppins" pitchFamily="2" charset="77"/>
              </a:rPr>
              <a:t> A time-bound page for one clear purpose.</a:t>
            </a:r>
          </a:p>
          <a:p>
            <a:r>
              <a:rPr lang="en-GB" sz="4400" b="1" dirty="0">
                <a:latin typeface="Poppins" pitchFamily="2" charset="77"/>
                <a:cs typeface="Poppins" pitchFamily="2" charset="77"/>
              </a:rPr>
              <a:t>Good for:</a:t>
            </a:r>
            <a:r>
              <a:rPr lang="en-GB" sz="4400" dirty="0">
                <a:latin typeface="Poppins" pitchFamily="2" charset="77"/>
                <a:cs typeface="Poppins" pitchFamily="2" charset="77"/>
              </a:rPr>
              <a:t> One-off items (e.g., sensory kits, accessibility upgrades).</a:t>
            </a:r>
          </a:p>
          <a:p>
            <a:pPr>
              <a:buNone/>
            </a:pPr>
            <a:endParaRPr lang="en-GB" sz="4400" dirty="0">
              <a:latin typeface="Poppins" pitchFamily="2" charset="77"/>
              <a:cs typeface="Poppins" pitchFamily="2" charset="77"/>
            </a:endParaRPr>
          </a:p>
          <a:p>
            <a:r>
              <a:rPr lang="en-GB" sz="4400" b="1" dirty="0">
                <a:latin typeface="Poppins" pitchFamily="2" charset="77"/>
                <a:cs typeface="Poppins" pitchFamily="2" charset="77"/>
              </a:rPr>
              <a:t>Considerations:</a:t>
            </a:r>
            <a:r>
              <a:rPr lang="en-GB" sz="4400" dirty="0">
                <a:latin typeface="Poppins" pitchFamily="2" charset="77"/>
                <a:cs typeface="Poppins" pitchFamily="2" charset="77"/>
              </a:rPr>
              <a:t> Needs crisp story + regular updates; watch platform fees; ensure you update with results.</a:t>
            </a:r>
          </a:p>
        </p:txBody>
      </p:sp>
    </p:spTree>
    <p:extLst>
      <p:ext uri="{BB962C8B-B14F-4D97-AF65-F5344CB8AC3E}">
        <p14:creationId xmlns:p14="http://schemas.microsoft.com/office/powerpoint/2010/main" val="17894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5D6CB"/>
        </a:solidFill>
        <a:effectLst/>
      </p:bgPr>
    </p:bg>
    <p:spTree>
      <p:nvGrpSpPr>
        <p:cNvPr id="1" name="Shape 305">
          <a:extLst>
            <a:ext uri="{FF2B5EF4-FFF2-40B4-BE49-F238E27FC236}">
              <a16:creationId xmlns:a16="http://schemas.microsoft.com/office/drawing/2014/main" id="{0F0BBC28-0427-C51A-1DDE-F270BE58A734}"/>
            </a:ext>
          </a:extLst>
        </p:cNvPr>
        <p:cNvGrpSpPr/>
        <p:nvPr/>
      </p:nvGrpSpPr>
      <p:grpSpPr>
        <a:xfrm>
          <a:off x="0" y="0"/>
          <a:ext cx="0" cy="0"/>
          <a:chOff x="0" y="0"/>
          <a:chExt cx="0" cy="0"/>
        </a:xfrm>
      </p:grpSpPr>
      <p:pic>
        <p:nvPicPr>
          <p:cNvPr id="5" name="Picture 4" descr="Jars of coins">
            <a:extLst>
              <a:ext uri="{FF2B5EF4-FFF2-40B4-BE49-F238E27FC236}">
                <a16:creationId xmlns:a16="http://schemas.microsoft.com/office/drawing/2014/main" id="{DB52ACD4-3ADF-35AF-7D09-CDFE82D3EE49}"/>
              </a:ext>
            </a:extLst>
          </p:cNvPr>
          <p:cNvPicPr>
            <a:picLocks noChangeAspect="1"/>
          </p:cNvPicPr>
          <p:nvPr/>
        </p:nvPicPr>
        <p:blipFill>
          <a:blip r:embed="rId3">
            <a:alphaModFix amt="18000"/>
            <a:extLst>
              <a:ext uri="{28A0092B-C50C-407E-A947-70E740481C1C}">
                <a14:useLocalDpi xmlns:a14="http://schemas.microsoft.com/office/drawing/2010/main" val="0"/>
              </a:ext>
            </a:extLst>
          </a:blip>
          <a:stretch>
            <a:fillRect/>
          </a:stretch>
        </p:blipFill>
        <p:spPr>
          <a:xfrm>
            <a:off x="-82711" y="-7433425"/>
            <a:ext cx="26580639" cy="17720426"/>
          </a:xfrm>
          <a:prstGeom prst="rect">
            <a:avLst/>
          </a:prstGeom>
        </p:spPr>
      </p:pic>
      <p:sp>
        <p:nvSpPr>
          <p:cNvPr id="306" name="Google Shape;306;p27">
            <a:extLst>
              <a:ext uri="{FF2B5EF4-FFF2-40B4-BE49-F238E27FC236}">
                <a16:creationId xmlns:a16="http://schemas.microsoft.com/office/drawing/2014/main" id="{B1B575E9-47D1-8D89-FDFA-C55D95F066F0}"/>
              </a:ext>
            </a:extLst>
          </p:cNvPr>
          <p:cNvSpPr/>
          <p:nvPr/>
        </p:nvSpPr>
        <p:spPr>
          <a:xfrm rot="8100000">
            <a:off x="-8574136" y="-2647501"/>
            <a:ext cx="13743062" cy="6180830"/>
          </a:xfrm>
          <a:custGeom>
            <a:avLst/>
            <a:gdLst/>
            <a:ahLst/>
            <a:cxnLst/>
            <a:rect l="l" t="t" r="r" b="b"/>
            <a:pathLst>
              <a:path w="9162041" h="4120553" extrusionOk="0">
                <a:moveTo>
                  <a:pt x="9162041" y="4120552"/>
                </a:moveTo>
                <a:lnTo>
                  <a:pt x="0" y="4120552"/>
                </a:lnTo>
                <a:lnTo>
                  <a:pt x="0" y="0"/>
                </a:lnTo>
                <a:lnTo>
                  <a:pt x="9162041" y="0"/>
                </a:lnTo>
                <a:lnTo>
                  <a:pt x="9162041" y="4120552"/>
                </a:lnTo>
                <a:close/>
              </a:path>
            </a:pathLst>
          </a:custGeom>
          <a:blipFill rotWithShape="1">
            <a:blip r:embed="rId4">
              <a:alphaModFix amt="75000"/>
            </a:blip>
            <a:stretch>
              <a:fillRect t="-61165" b="-61165"/>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307" name="Google Shape;307;p27">
            <a:extLst>
              <a:ext uri="{FF2B5EF4-FFF2-40B4-BE49-F238E27FC236}">
                <a16:creationId xmlns:a16="http://schemas.microsoft.com/office/drawing/2014/main" id="{432B11FA-3017-5619-E7F3-2B5A486C6D53}"/>
              </a:ext>
            </a:extLst>
          </p:cNvPr>
          <p:cNvSpPr/>
          <p:nvPr/>
        </p:nvSpPr>
        <p:spPr>
          <a:xfrm rot="-2700000">
            <a:off x="12906565" y="8783770"/>
            <a:ext cx="8777414" cy="4182257"/>
          </a:xfrm>
          <a:custGeom>
            <a:avLst/>
            <a:gdLst/>
            <a:ahLst/>
            <a:cxnLst/>
            <a:rect l="l" t="t" r="r" b="b"/>
            <a:pathLst>
              <a:path w="5851609" h="2788171" extrusionOk="0">
                <a:moveTo>
                  <a:pt x="0" y="0"/>
                </a:moveTo>
                <a:lnTo>
                  <a:pt x="5851609" y="0"/>
                </a:lnTo>
                <a:lnTo>
                  <a:pt x="5851609" y="2788171"/>
                </a:lnTo>
                <a:lnTo>
                  <a:pt x="0" y="2788171"/>
                </a:lnTo>
                <a:lnTo>
                  <a:pt x="0" y="0"/>
                </a:lnTo>
                <a:close/>
              </a:path>
            </a:pathLst>
          </a:custGeom>
          <a:blipFill rotWithShape="1">
            <a:blip r:embed="rId5">
              <a:alphaModFix amt="72000"/>
            </a:blip>
            <a:stretch>
              <a:fillRect t="-54927" b="-54927"/>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308" name="Google Shape;308;p27">
            <a:extLst>
              <a:ext uri="{FF2B5EF4-FFF2-40B4-BE49-F238E27FC236}">
                <a16:creationId xmlns:a16="http://schemas.microsoft.com/office/drawing/2014/main" id="{045C80FA-CDEC-9EB4-06DF-0BEE8BA25201}"/>
              </a:ext>
            </a:extLst>
          </p:cNvPr>
          <p:cNvSpPr/>
          <p:nvPr/>
        </p:nvSpPr>
        <p:spPr>
          <a:xfrm>
            <a:off x="230984" y="8865356"/>
            <a:ext cx="1709735" cy="1237421"/>
          </a:xfrm>
          <a:custGeom>
            <a:avLst/>
            <a:gdLst/>
            <a:ahLst/>
            <a:cxnLst/>
            <a:rect l="l" t="t" r="r" b="b"/>
            <a:pathLst>
              <a:path w="1139823" h="824947" extrusionOk="0">
                <a:moveTo>
                  <a:pt x="0" y="0"/>
                </a:moveTo>
                <a:lnTo>
                  <a:pt x="1139822" y="0"/>
                </a:lnTo>
                <a:lnTo>
                  <a:pt x="1139822" y="824947"/>
                </a:lnTo>
                <a:lnTo>
                  <a:pt x="0" y="824947"/>
                </a:lnTo>
                <a:lnTo>
                  <a:pt x="0" y="0"/>
                </a:lnTo>
                <a:close/>
              </a:path>
            </a:pathLst>
          </a:custGeom>
          <a:blipFill rotWithShape="1">
            <a:blip r:embed="rId6">
              <a:alphaModFix/>
            </a:blip>
            <a:stretch>
              <a:fillRect/>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2" name="Google Shape;104;p14">
            <a:extLst>
              <a:ext uri="{FF2B5EF4-FFF2-40B4-BE49-F238E27FC236}">
                <a16:creationId xmlns:a16="http://schemas.microsoft.com/office/drawing/2014/main" id="{2B93C30F-9F38-C4F1-CBB9-DDB29F047760}"/>
              </a:ext>
            </a:extLst>
          </p:cNvPr>
          <p:cNvSpPr/>
          <p:nvPr/>
        </p:nvSpPr>
        <p:spPr>
          <a:xfrm>
            <a:off x="1337311" y="2266902"/>
            <a:ext cx="8299631" cy="5753195"/>
          </a:xfrm>
          <a:custGeom>
            <a:avLst/>
            <a:gdLst/>
            <a:ahLst/>
            <a:cxnLst/>
            <a:rect l="l" t="t" r="r" b="b"/>
            <a:pathLst>
              <a:path w="2507044" h="1483940" extrusionOk="0">
                <a:moveTo>
                  <a:pt x="2382583" y="1483940"/>
                </a:moveTo>
                <a:lnTo>
                  <a:pt x="124460" y="1483940"/>
                </a:lnTo>
                <a:cubicBezTo>
                  <a:pt x="55880" y="1483940"/>
                  <a:pt x="0" y="1428060"/>
                  <a:pt x="0" y="1359480"/>
                </a:cubicBezTo>
                <a:lnTo>
                  <a:pt x="0" y="124460"/>
                </a:lnTo>
                <a:cubicBezTo>
                  <a:pt x="0" y="55880"/>
                  <a:pt x="55880" y="0"/>
                  <a:pt x="124460" y="0"/>
                </a:cubicBezTo>
                <a:lnTo>
                  <a:pt x="2382584" y="0"/>
                </a:lnTo>
                <a:cubicBezTo>
                  <a:pt x="2451164" y="0"/>
                  <a:pt x="2507044" y="55880"/>
                  <a:pt x="2507044" y="124460"/>
                </a:cubicBezTo>
                <a:lnTo>
                  <a:pt x="2507044" y="1359480"/>
                </a:lnTo>
                <a:cubicBezTo>
                  <a:pt x="2507044" y="1428060"/>
                  <a:pt x="2451164" y="1483940"/>
                  <a:pt x="2382584" y="1483940"/>
                </a:cubicBezTo>
                <a:close/>
              </a:path>
            </a:pathLst>
          </a:custGeom>
          <a:solidFill>
            <a:srgbClr val="FBF6F3">
              <a:alpha val="80000"/>
            </a:srgbClr>
          </a:solidFill>
          <a:ln>
            <a:noFill/>
          </a:ln>
        </p:spPr>
        <p:txBody>
          <a:bodyPr spcFirstLastPara="1" wrap="square" lIns="137138" tIns="137138" rIns="137138" bIns="137138" anchor="ctr" anchorCtr="0">
            <a:noAutofit/>
          </a:bodyPr>
          <a:lstStyle/>
          <a:p>
            <a:pPr>
              <a:buClr>
                <a:srgbClr val="000000"/>
              </a:buClr>
              <a:buSzPts val="1400"/>
            </a:pPr>
            <a:endParaRPr sz="2100">
              <a:solidFill>
                <a:srgbClr val="000000"/>
              </a:solidFill>
              <a:latin typeface="Arial"/>
              <a:ea typeface="Arial"/>
              <a:cs typeface="Arial"/>
              <a:sym typeface="Arial"/>
            </a:endParaRPr>
          </a:p>
        </p:txBody>
      </p:sp>
      <p:sp>
        <p:nvSpPr>
          <p:cNvPr id="3" name="Google Shape;260;p23">
            <a:extLst>
              <a:ext uri="{FF2B5EF4-FFF2-40B4-BE49-F238E27FC236}">
                <a16:creationId xmlns:a16="http://schemas.microsoft.com/office/drawing/2014/main" id="{170A0E66-D95A-438A-78FA-0C803B35F7DE}"/>
              </a:ext>
            </a:extLst>
          </p:cNvPr>
          <p:cNvSpPr txBox="1"/>
          <p:nvPr/>
        </p:nvSpPr>
        <p:spPr>
          <a:xfrm>
            <a:off x="1617524" y="3481505"/>
            <a:ext cx="7739204" cy="3323987"/>
          </a:xfrm>
          <a:prstGeom prst="rect">
            <a:avLst/>
          </a:prstGeom>
          <a:noFill/>
          <a:ln>
            <a:noFill/>
          </a:ln>
        </p:spPr>
        <p:txBody>
          <a:bodyPr spcFirstLastPara="1" wrap="square" lIns="0" tIns="0" rIns="0" bIns="0" anchor="t" anchorCtr="0">
            <a:spAutoFit/>
          </a:bodyPr>
          <a:lstStyle/>
          <a:p>
            <a:pPr algn="ctr">
              <a:lnSpc>
                <a:spcPct val="150000"/>
              </a:lnSpc>
            </a:pPr>
            <a:r>
              <a:rPr lang="en-GB" sz="7200" b="1" dirty="0" err="1"/>
              <a:t>Matchfunding</a:t>
            </a:r>
            <a:r>
              <a:rPr lang="en-GB" sz="7200" b="1" dirty="0"/>
              <a:t> &amp; Payroll Giving</a:t>
            </a:r>
          </a:p>
        </p:txBody>
      </p:sp>
      <p:sp>
        <p:nvSpPr>
          <p:cNvPr id="4" name="TextBox 3">
            <a:extLst>
              <a:ext uri="{FF2B5EF4-FFF2-40B4-BE49-F238E27FC236}">
                <a16:creationId xmlns:a16="http://schemas.microsoft.com/office/drawing/2014/main" id="{4ED08048-8784-B351-905B-FF972CEEBA7E}"/>
              </a:ext>
            </a:extLst>
          </p:cNvPr>
          <p:cNvSpPr txBox="1"/>
          <p:nvPr/>
        </p:nvSpPr>
        <p:spPr>
          <a:xfrm>
            <a:off x="9906593" y="530926"/>
            <a:ext cx="7931995" cy="9571851"/>
          </a:xfrm>
          <a:prstGeom prst="rect">
            <a:avLst/>
          </a:prstGeom>
          <a:noFill/>
        </p:spPr>
        <p:txBody>
          <a:bodyPr wrap="square">
            <a:spAutoFit/>
          </a:bodyPr>
          <a:lstStyle/>
          <a:p>
            <a:r>
              <a:rPr lang="en-GB" sz="4400" b="1" dirty="0">
                <a:latin typeface="Poppins" pitchFamily="2" charset="77"/>
                <a:cs typeface="Poppins" pitchFamily="2" charset="77"/>
              </a:rPr>
              <a:t>What it is:</a:t>
            </a:r>
            <a:r>
              <a:rPr lang="en-GB" sz="4400" dirty="0">
                <a:latin typeface="Poppins" pitchFamily="2" charset="77"/>
                <a:cs typeface="Poppins" pitchFamily="2" charset="77"/>
              </a:rPr>
              <a:t> Employers match staff donations; payroll giving for registered charities/CICs.</a:t>
            </a:r>
          </a:p>
          <a:p>
            <a:endParaRPr lang="en-GB" sz="4400" b="1" dirty="0">
              <a:latin typeface="Poppins" pitchFamily="2" charset="77"/>
              <a:cs typeface="Poppins" pitchFamily="2" charset="77"/>
            </a:endParaRPr>
          </a:p>
          <a:p>
            <a:r>
              <a:rPr lang="en-GB" sz="4400" b="1" dirty="0">
                <a:latin typeface="Poppins" pitchFamily="2" charset="77"/>
                <a:cs typeface="Poppins" pitchFamily="2" charset="77"/>
              </a:rPr>
              <a:t>Good for:</a:t>
            </a:r>
            <a:r>
              <a:rPr lang="en-GB" sz="4400" dirty="0">
                <a:latin typeface="Poppins" pitchFamily="2" charset="77"/>
                <a:cs typeface="Poppins" pitchFamily="2" charset="77"/>
              </a:rPr>
              <a:t> Doubling impact of small gifts.</a:t>
            </a:r>
          </a:p>
          <a:p>
            <a:endParaRPr lang="en-GB" sz="4400" dirty="0">
              <a:latin typeface="Poppins" pitchFamily="2" charset="77"/>
              <a:cs typeface="Poppins" pitchFamily="2" charset="77"/>
            </a:endParaRPr>
          </a:p>
          <a:p>
            <a:r>
              <a:rPr lang="en-GB" sz="4400" b="1" dirty="0">
                <a:latin typeface="Poppins" pitchFamily="2" charset="77"/>
                <a:cs typeface="Poppins" pitchFamily="2" charset="77"/>
              </a:rPr>
              <a:t>Considerations:</a:t>
            </a:r>
            <a:r>
              <a:rPr lang="en-GB" sz="4400" dirty="0">
                <a:latin typeface="Poppins" pitchFamily="2" charset="77"/>
                <a:cs typeface="Poppins" pitchFamily="2" charset="77"/>
              </a:rPr>
              <a:t> Payroll giving tax benefits are charity/only; matched giving can apply to CICs but depends on employer policy.</a:t>
            </a:r>
          </a:p>
        </p:txBody>
      </p:sp>
    </p:spTree>
    <p:extLst>
      <p:ext uri="{BB962C8B-B14F-4D97-AF65-F5344CB8AC3E}">
        <p14:creationId xmlns:p14="http://schemas.microsoft.com/office/powerpoint/2010/main" val="3569308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5D6CB"/>
        </a:solidFill>
        <a:effectLst/>
      </p:bgPr>
    </p:bg>
    <p:spTree>
      <p:nvGrpSpPr>
        <p:cNvPr id="1" name="Shape 305">
          <a:extLst>
            <a:ext uri="{FF2B5EF4-FFF2-40B4-BE49-F238E27FC236}">
              <a16:creationId xmlns:a16="http://schemas.microsoft.com/office/drawing/2014/main" id="{F5BD6A8D-BB0F-4A4D-D45E-F700DAC09FF1}"/>
            </a:ext>
          </a:extLst>
        </p:cNvPr>
        <p:cNvGrpSpPr/>
        <p:nvPr/>
      </p:nvGrpSpPr>
      <p:grpSpPr>
        <a:xfrm>
          <a:off x="0" y="0"/>
          <a:ext cx="0" cy="0"/>
          <a:chOff x="0" y="0"/>
          <a:chExt cx="0" cy="0"/>
        </a:xfrm>
      </p:grpSpPr>
      <p:pic>
        <p:nvPicPr>
          <p:cNvPr id="6" name="Picture 5" descr="Jars of coins">
            <a:extLst>
              <a:ext uri="{FF2B5EF4-FFF2-40B4-BE49-F238E27FC236}">
                <a16:creationId xmlns:a16="http://schemas.microsoft.com/office/drawing/2014/main" id="{680EE83E-7BA6-E161-0097-F440CFF0EE82}"/>
              </a:ext>
            </a:extLst>
          </p:cNvPr>
          <p:cNvPicPr>
            <a:picLocks noChangeAspect="1"/>
          </p:cNvPicPr>
          <p:nvPr/>
        </p:nvPicPr>
        <p:blipFill>
          <a:blip r:embed="rId3">
            <a:alphaModFix amt="18000"/>
            <a:extLst>
              <a:ext uri="{28A0092B-C50C-407E-A947-70E740481C1C}">
                <a14:useLocalDpi xmlns:a14="http://schemas.microsoft.com/office/drawing/2010/main" val="0"/>
              </a:ext>
            </a:extLst>
          </a:blip>
          <a:stretch>
            <a:fillRect/>
          </a:stretch>
        </p:blipFill>
        <p:spPr>
          <a:xfrm>
            <a:off x="0" y="-7433426"/>
            <a:ext cx="26580639" cy="17720426"/>
          </a:xfrm>
          <a:prstGeom prst="rect">
            <a:avLst/>
          </a:prstGeom>
        </p:spPr>
      </p:pic>
      <p:sp>
        <p:nvSpPr>
          <p:cNvPr id="306" name="Google Shape;306;p27">
            <a:extLst>
              <a:ext uri="{FF2B5EF4-FFF2-40B4-BE49-F238E27FC236}">
                <a16:creationId xmlns:a16="http://schemas.microsoft.com/office/drawing/2014/main" id="{9B93B67B-E9E1-4D73-9DE4-3DD74EDA82EF}"/>
              </a:ext>
            </a:extLst>
          </p:cNvPr>
          <p:cNvSpPr/>
          <p:nvPr/>
        </p:nvSpPr>
        <p:spPr>
          <a:xfrm rot="8100000">
            <a:off x="-8574136" y="-2647501"/>
            <a:ext cx="13743062" cy="6180830"/>
          </a:xfrm>
          <a:custGeom>
            <a:avLst/>
            <a:gdLst/>
            <a:ahLst/>
            <a:cxnLst/>
            <a:rect l="l" t="t" r="r" b="b"/>
            <a:pathLst>
              <a:path w="9162041" h="4120553" extrusionOk="0">
                <a:moveTo>
                  <a:pt x="9162041" y="4120552"/>
                </a:moveTo>
                <a:lnTo>
                  <a:pt x="0" y="4120552"/>
                </a:lnTo>
                <a:lnTo>
                  <a:pt x="0" y="0"/>
                </a:lnTo>
                <a:lnTo>
                  <a:pt x="9162041" y="0"/>
                </a:lnTo>
                <a:lnTo>
                  <a:pt x="9162041" y="4120552"/>
                </a:lnTo>
                <a:close/>
              </a:path>
            </a:pathLst>
          </a:custGeom>
          <a:blipFill rotWithShape="1">
            <a:blip r:embed="rId4">
              <a:alphaModFix amt="75000"/>
            </a:blip>
            <a:stretch>
              <a:fillRect t="-61165" b="-61165"/>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307" name="Google Shape;307;p27">
            <a:extLst>
              <a:ext uri="{FF2B5EF4-FFF2-40B4-BE49-F238E27FC236}">
                <a16:creationId xmlns:a16="http://schemas.microsoft.com/office/drawing/2014/main" id="{8E176814-E305-318B-5462-034F99925D82}"/>
              </a:ext>
            </a:extLst>
          </p:cNvPr>
          <p:cNvSpPr/>
          <p:nvPr/>
        </p:nvSpPr>
        <p:spPr>
          <a:xfrm rot="-2700000">
            <a:off x="12906565" y="8783770"/>
            <a:ext cx="8777414" cy="4182257"/>
          </a:xfrm>
          <a:custGeom>
            <a:avLst/>
            <a:gdLst/>
            <a:ahLst/>
            <a:cxnLst/>
            <a:rect l="l" t="t" r="r" b="b"/>
            <a:pathLst>
              <a:path w="5851609" h="2788171" extrusionOk="0">
                <a:moveTo>
                  <a:pt x="0" y="0"/>
                </a:moveTo>
                <a:lnTo>
                  <a:pt x="5851609" y="0"/>
                </a:lnTo>
                <a:lnTo>
                  <a:pt x="5851609" y="2788171"/>
                </a:lnTo>
                <a:lnTo>
                  <a:pt x="0" y="2788171"/>
                </a:lnTo>
                <a:lnTo>
                  <a:pt x="0" y="0"/>
                </a:lnTo>
                <a:close/>
              </a:path>
            </a:pathLst>
          </a:custGeom>
          <a:blipFill rotWithShape="1">
            <a:blip r:embed="rId5">
              <a:alphaModFix amt="72000"/>
            </a:blip>
            <a:stretch>
              <a:fillRect t="-54927" b="-54927"/>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308" name="Google Shape;308;p27">
            <a:extLst>
              <a:ext uri="{FF2B5EF4-FFF2-40B4-BE49-F238E27FC236}">
                <a16:creationId xmlns:a16="http://schemas.microsoft.com/office/drawing/2014/main" id="{28B0B671-746F-8108-0DC1-121E4750A78B}"/>
              </a:ext>
            </a:extLst>
          </p:cNvPr>
          <p:cNvSpPr/>
          <p:nvPr/>
        </p:nvSpPr>
        <p:spPr>
          <a:xfrm>
            <a:off x="230984" y="8865356"/>
            <a:ext cx="1709735" cy="1237421"/>
          </a:xfrm>
          <a:custGeom>
            <a:avLst/>
            <a:gdLst/>
            <a:ahLst/>
            <a:cxnLst/>
            <a:rect l="l" t="t" r="r" b="b"/>
            <a:pathLst>
              <a:path w="1139823" h="824947" extrusionOk="0">
                <a:moveTo>
                  <a:pt x="0" y="0"/>
                </a:moveTo>
                <a:lnTo>
                  <a:pt x="1139822" y="0"/>
                </a:lnTo>
                <a:lnTo>
                  <a:pt x="1139822" y="824947"/>
                </a:lnTo>
                <a:lnTo>
                  <a:pt x="0" y="824947"/>
                </a:lnTo>
                <a:lnTo>
                  <a:pt x="0" y="0"/>
                </a:lnTo>
                <a:close/>
              </a:path>
            </a:pathLst>
          </a:custGeom>
          <a:blipFill rotWithShape="1">
            <a:blip r:embed="rId6">
              <a:alphaModFix/>
            </a:blip>
            <a:stretch>
              <a:fillRect/>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2" name="Google Shape;104;p14">
            <a:extLst>
              <a:ext uri="{FF2B5EF4-FFF2-40B4-BE49-F238E27FC236}">
                <a16:creationId xmlns:a16="http://schemas.microsoft.com/office/drawing/2014/main" id="{9AA26235-968C-5E5D-2FC2-1A4605746E03}"/>
              </a:ext>
            </a:extLst>
          </p:cNvPr>
          <p:cNvSpPr/>
          <p:nvPr/>
        </p:nvSpPr>
        <p:spPr>
          <a:xfrm>
            <a:off x="1337311" y="2266902"/>
            <a:ext cx="7158617" cy="5753195"/>
          </a:xfrm>
          <a:custGeom>
            <a:avLst/>
            <a:gdLst/>
            <a:ahLst/>
            <a:cxnLst/>
            <a:rect l="l" t="t" r="r" b="b"/>
            <a:pathLst>
              <a:path w="2507044" h="1483940" extrusionOk="0">
                <a:moveTo>
                  <a:pt x="2382583" y="1483940"/>
                </a:moveTo>
                <a:lnTo>
                  <a:pt x="124460" y="1483940"/>
                </a:lnTo>
                <a:cubicBezTo>
                  <a:pt x="55880" y="1483940"/>
                  <a:pt x="0" y="1428060"/>
                  <a:pt x="0" y="1359480"/>
                </a:cubicBezTo>
                <a:lnTo>
                  <a:pt x="0" y="124460"/>
                </a:lnTo>
                <a:cubicBezTo>
                  <a:pt x="0" y="55880"/>
                  <a:pt x="55880" y="0"/>
                  <a:pt x="124460" y="0"/>
                </a:cubicBezTo>
                <a:lnTo>
                  <a:pt x="2382584" y="0"/>
                </a:lnTo>
                <a:cubicBezTo>
                  <a:pt x="2451164" y="0"/>
                  <a:pt x="2507044" y="55880"/>
                  <a:pt x="2507044" y="124460"/>
                </a:cubicBezTo>
                <a:lnTo>
                  <a:pt x="2507044" y="1359480"/>
                </a:lnTo>
                <a:cubicBezTo>
                  <a:pt x="2507044" y="1428060"/>
                  <a:pt x="2451164" y="1483940"/>
                  <a:pt x="2382584" y="1483940"/>
                </a:cubicBezTo>
                <a:close/>
              </a:path>
            </a:pathLst>
          </a:custGeom>
          <a:solidFill>
            <a:srgbClr val="FBF6F3">
              <a:alpha val="80000"/>
            </a:srgbClr>
          </a:solidFill>
          <a:ln>
            <a:noFill/>
          </a:ln>
        </p:spPr>
        <p:txBody>
          <a:bodyPr spcFirstLastPara="1" wrap="square" lIns="137138" tIns="137138" rIns="137138" bIns="137138" anchor="ctr" anchorCtr="0">
            <a:noAutofit/>
          </a:bodyPr>
          <a:lstStyle/>
          <a:p>
            <a:pPr>
              <a:buClr>
                <a:srgbClr val="000000"/>
              </a:buClr>
              <a:buSzPts val="1400"/>
            </a:pPr>
            <a:endParaRPr sz="2100">
              <a:solidFill>
                <a:srgbClr val="000000"/>
              </a:solidFill>
              <a:latin typeface="Arial"/>
              <a:ea typeface="Arial"/>
              <a:cs typeface="Arial"/>
              <a:sym typeface="Arial"/>
            </a:endParaRPr>
          </a:p>
        </p:txBody>
      </p:sp>
      <p:sp>
        <p:nvSpPr>
          <p:cNvPr id="3" name="Google Shape;260;p23">
            <a:extLst>
              <a:ext uri="{FF2B5EF4-FFF2-40B4-BE49-F238E27FC236}">
                <a16:creationId xmlns:a16="http://schemas.microsoft.com/office/drawing/2014/main" id="{CBBC3813-4735-7A30-2D76-978BA8E75E85}"/>
              </a:ext>
            </a:extLst>
          </p:cNvPr>
          <p:cNvSpPr txBox="1"/>
          <p:nvPr/>
        </p:nvSpPr>
        <p:spPr>
          <a:xfrm>
            <a:off x="1085851" y="3300628"/>
            <a:ext cx="7739204" cy="3323987"/>
          </a:xfrm>
          <a:prstGeom prst="rect">
            <a:avLst/>
          </a:prstGeom>
          <a:noFill/>
          <a:ln>
            <a:noFill/>
          </a:ln>
        </p:spPr>
        <p:txBody>
          <a:bodyPr spcFirstLastPara="1" wrap="square" lIns="0" tIns="0" rIns="0" bIns="0" anchor="t" anchorCtr="0">
            <a:spAutoFit/>
          </a:bodyPr>
          <a:lstStyle/>
          <a:p>
            <a:pPr algn="ctr">
              <a:lnSpc>
                <a:spcPct val="150000"/>
              </a:lnSpc>
            </a:pPr>
            <a:r>
              <a:rPr lang="en-GB" sz="7200" b="1" dirty="0"/>
              <a:t>Traded Services/</a:t>
            </a:r>
          </a:p>
          <a:p>
            <a:pPr algn="ctr">
              <a:lnSpc>
                <a:spcPct val="150000"/>
              </a:lnSpc>
            </a:pPr>
            <a:r>
              <a:rPr lang="en-GB" sz="7200" b="1" dirty="0"/>
              <a:t>Workshops</a:t>
            </a:r>
          </a:p>
        </p:txBody>
      </p:sp>
      <p:sp>
        <p:nvSpPr>
          <p:cNvPr id="5" name="TextBox 4">
            <a:extLst>
              <a:ext uri="{FF2B5EF4-FFF2-40B4-BE49-F238E27FC236}">
                <a16:creationId xmlns:a16="http://schemas.microsoft.com/office/drawing/2014/main" id="{23B33984-2DFE-BBB9-AACE-D942F0078882}"/>
              </a:ext>
            </a:extLst>
          </p:cNvPr>
          <p:cNvSpPr txBox="1"/>
          <p:nvPr/>
        </p:nvSpPr>
        <p:spPr>
          <a:xfrm>
            <a:off x="9229836" y="625938"/>
            <a:ext cx="8827180" cy="8894743"/>
          </a:xfrm>
          <a:prstGeom prst="rect">
            <a:avLst/>
          </a:prstGeom>
          <a:noFill/>
        </p:spPr>
        <p:txBody>
          <a:bodyPr wrap="square">
            <a:spAutoFit/>
          </a:bodyPr>
          <a:lstStyle/>
          <a:p>
            <a:pPr>
              <a:buNone/>
            </a:pPr>
            <a:r>
              <a:rPr lang="en-GB" sz="4400" b="1" dirty="0">
                <a:latin typeface="Poppins" pitchFamily="2" charset="77"/>
                <a:cs typeface="Poppins" pitchFamily="2" charset="77"/>
              </a:rPr>
              <a:t>What it is:</a:t>
            </a:r>
            <a:r>
              <a:rPr lang="en-GB" sz="4400" dirty="0">
                <a:latin typeface="Poppins" pitchFamily="2" charset="77"/>
                <a:cs typeface="Poppins" pitchFamily="2" charset="77"/>
              </a:rPr>
              <a:t> Simple, clearly-scoped paid tasks that use Forum strengths.</a:t>
            </a:r>
          </a:p>
          <a:p>
            <a:pPr>
              <a:buNone/>
            </a:pPr>
            <a:endParaRPr lang="en-GB" sz="4400" dirty="0">
              <a:latin typeface="Poppins" pitchFamily="2" charset="77"/>
              <a:cs typeface="Poppins" pitchFamily="2" charset="77"/>
            </a:endParaRPr>
          </a:p>
          <a:p>
            <a:r>
              <a:rPr lang="en-GB" sz="4400" b="1" dirty="0">
                <a:latin typeface="Poppins" pitchFamily="2" charset="77"/>
                <a:cs typeface="Poppins" pitchFamily="2" charset="77"/>
              </a:rPr>
              <a:t>Good For: </a:t>
            </a:r>
            <a:r>
              <a:rPr lang="en-GB" sz="4400" dirty="0">
                <a:latin typeface="Poppins" pitchFamily="2" charset="77"/>
                <a:cs typeface="Poppins" pitchFamily="2" charset="77"/>
              </a:rPr>
              <a:t>Engagement + modest revenue or full cost recovery.</a:t>
            </a:r>
          </a:p>
          <a:p>
            <a:endParaRPr lang="en-GB" sz="4400" dirty="0">
              <a:latin typeface="Poppins" pitchFamily="2" charset="77"/>
              <a:cs typeface="Poppins" pitchFamily="2" charset="77"/>
            </a:endParaRPr>
          </a:p>
          <a:p>
            <a:r>
              <a:rPr lang="en-GB" sz="4400" b="1" dirty="0">
                <a:latin typeface="Poppins" pitchFamily="2" charset="77"/>
                <a:cs typeface="Poppins" pitchFamily="2" charset="77"/>
              </a:rPr>
              <a:t>Considerations:</a:t>
            </a:r>
            <a:r>
              <a:rPr lang="en-GB" sz="4400" dirty="0">
                <a:latin typeface="Poppins" pitchFamily="2" charset="77"/>
                <a:cs typeface="Poppins" pitchFamily="2" charset="77"/>
              </a:rPr>
              <a:t> Safeguarding and accessibility; clear scope; capture quotes/numbers for evidence; qualified/trained staff.</a:t>
            </a:r>
          </a:p>
        </p:txBody>
      </p:sp>
    </p:spTree>
    <p:extLst>
      <p:ext uri="{BB962C8B-B14F-4D97-AF65-F5344CB8AC3E}">
        <p14:creationId xmlns:p14="http://schemas.microsoft.com/office/powerpoint/2010/main" val="3638096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5D6CB"/>
        </a:solidFill>
        <a:effectLst/>
      </p:bgPr>
    </p:bg>
    <p:spTree>
      <p:nvGrpSpPr>
        <p:cNvPr id="1" name="Shape 305">
          <a:extLst>
            <a:ext uri="{FF2B5EF4-FFF2-40B4-BE49-F238E27FC236}">
              <a16:creationId xmlns:a16="http://schemas.microsoft.com/office/drawing/2014/main" id="{E50A756A-CDDD-1845-F93C-8FDED5DC0077}"/>
            </a:ext>
          </a:extLst>
        </p:cNvPr>
        <p:cNvGrpSpPr/>
        <p:nvPr/>
      </p:nvGrpSpPr>
      <p:grpSpPr>
        <a:xfrm>
          <a:off x="0" y="0"/>
          <a:ext cx="0" cy="0"/>
          <a:chOff x="0" y="0"/>
          <a:chExt cx="0" cy="0"/>
        </a:xfrm>
      </p:grpSpPr>
      <p:pic>
        <p:nvPicPr>
          <p:cNvPr id="7" name="Picture 6" descr="Jars of coins">
            <a:extLst>
              <a:ext uri="{FF2B5EF4-FFF2-40B4-BE49-F238E27FC236}">
                <a16:creationId xmlns:a16="http://schemas.microsoft.com/office/drawing/2014/main" id="{90DAEBC7-2D33-6E47-22DB-2E3DA95E9B73}"/>
              </a:ext>
            </a:extLst>
          </p:cNvPr>
          <p:cNvPicPr>
            <a:picLocks noChangeAspect="1"/>
          </p:cNvPicPr>
          <p:nvPr/>
        </p:nvPicPr>
        <p:blipFill>
          <a:blip r:embed="rId3">
            <a:alphaModFix amt="18000"/>
            <a:extLst>
              <a:ext uri="{28A0092B-C50C-407E-A947-70E740481C1C}">
                <a14:useLocalDpi xmlns:a14="http://schemas.microsoft.com/office/drawing/2010/main" val="0"/>
              </a:ext>
            </a:extLst>
          </a:blip>
          <a:stretch>
            <a:fillRect/>
          </a:stretch>
        </p:blipFill>
        <p:spPr>
          <a:xfrm>
            <a:off x="-14699" y="-6570423"/>
            <a:ext cx="26580639" cy="17720426"/>
          </a:xfrm>
          <a:prstGeom prst="rect">
            <a:avLst/>
          </a:prstGeom>
        </p:spPr>
      </p:pic>
      <p:sp>
        <p:nvSpPr>
          <p:cNvPr id="306" name="Google Shape;306;p27">
            <a:extLst>
              <a:ext uri="{FF2B5EF4-FFF2-40B4-BE49-F238E27FC236}">
                <a16:creationId xmlns:a16="http://schemas.microsoft.com/office/drawing/2014/main" id="{4AB1453E-8E2A-9D74-6763-F50E9742C0E9}"/>
              </a:ext>
            </a:extLst>
          </p:cNvPr>
          <p:cNvSpPr/>
          <p:nvPr/>
        </p:nvSpPr>
        <p:spPr>
          <a:xfrm rot="8100000">
            <a:off x="-8574136" y="-2647501"/>
            <a:ext cx="13743062" cy="6180830"/>
          </a:xfrm>
          <a:custGeom>
            <a:avLst/>
            <a:gdLst/>
            <a:ahLst/>
            <a:cxnLst/>
            <a:rect l="l" t="t" r="r" b="b"/>
            <a:pathLst>
              <a:path w="9162041" h="4120553" extrusionOk="0">
                <a:moveTo>
                  <a:pt x="9162041" y="4120552"/>
                </a:moveTo>
                <a:lnTo>
                  <a:pt x="0" y="4120552"/>
                </a:lnTo>
                <a:lnTo>
                  <a:pt x="0" y="0"/>
                </a:lnTo>
                <a:lnTo>
                  <a:pt x="9162041" y="0"/>
                </a:lnTo>
                <a:lnTo>
                  <a:pt x="9162041" y="4120552"/>
                </a:lnTo>
                <a:close/>
              </a:path>
            </a:pathLst>
          </a:custGeom>
          <a:blipFill rotWithShape="1">
            <a:blip r:embed="rId4">
              <a:alphaModFix amt="75000"/>
            </a:blip>
            <a:stretch>
              <a:fillRect t="-61165" b="-61165"/>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307" name="Google Shape;307;p27">
            <a:extLst>
              <a:ext uri="{FF2B5EF4-FFF2-40B4-BE49-F238E27FC236}">
                <a16:creationId xmlns:a16="http://schemas.microsoft.com/office/drawing/2014/main" id="{3F110520-FCA0-3FE1-4B73-046120AEBA1D}"/>
              </a:ext>
            </a:extLst>
          </p:cNvPr>
          <p:cNvSpPr/>
          <p:nvPr/>
        </p:nvSpPr>
        <p:spPr>
          <a:xfrm rot="-2700000">
            <a:off x="12906565" y="8783770"/>
            <a:ext cx="8777414" cy="4182257"/>
          </a:xfrm>
          <a:custGeom>
            <a:avLst/>
            <a:gdLst/>
            <a:ahLst/>
            <a:cxnLst/>
            <a:rect l="l" t="t" r="r" b="b"/>
            <a:pathLst>
              <a:path w="5851609" h="2788171" extrusionOk="0">
                <a:moveTo>
                  <a:pt x="0" y="0"/>
                </a:moveTo>
                <a:lnTo>
                  <a:pt x="5851609" y="0"/>
                </a:lnTo>
                <a:lnTo>
                  <a:pt x="5851609" y="2788171"/>
                </a:lnTo>
                <a:lnTo>
                  <a:pt x="0" y="2788171"/>
                </a:lnTo>
                <a:lnTo>
                  <a:pt x="0" y="0"/>
                </a:lnTo>
                <a:close/>
              </a:path>
            </a:pathLst>
          </a:custGeom>
          <a:blipFill rotWithShape="1">
            <a:blip r:embed="rId5">
              <a:alphaModFix amt="72000"/>
            </a:blip>
            <a:stretch>
              <a:fillRect t="-54927" b="-54927"/>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308" name="Google Shape;308;p27">
            <a:extLst>
              <a:ext uri="{FF2B5EF4-FFF2-40B4-BE49-F238E27FC236}">
                <a16:creationId xmlns:a16="http://schemas.microsoft.com/office/drawing/2014/main" id="{E9D60FC3-839B-6BD8-B6C9-5A572AF6F951}"/>
              </a:ext>
            </a:extLst>
          </p:cNvPr>
          <p:cNvSpPr/>
          <p:nvPr/>
        </p:nvSpPr>
        <p:spPr>
          <a:xfrm>
            <a:off x="230984" y="8865356"/>
            <a:ext cx="1709735" cy="1237421"/>
          </a:xfrm>
          <a:custGeom>
            <a:avLst/>
            <a:gdLst/>
            <a:ahLst/>
            <a:cxnLst/>
            <a:rect l="l" t="t" r="r" b="b"/>
            <a:pathLst>
              <a:path w="1139823" h="824947" extrusionOk="0">
                <a:moveTo>
                  <a:pt x="0" y="0"/>
                </a:moveTo>
                <a:lnTo>
                  <a:pt x="1139822" y="0"/>
                </a:lnTo>
                <a:lnTo>
                  <a:pt x="1139822" y="824947"/>
                </a:lnTo>
                <a:lnTo>
                  <a:pt x="0" y="824947"/>
                </a:lnTo>
                <a:lnTo>
                  <a:pt x="0" y="0"/>
                </a:lnTo>
                <a:close/>
              </a:path>
            </a:pathLst>
          </a:custGeom>
          <a:blipFill rotWithShape="1">
            <a:blip r:embed="rId6">
              <a:alphaModFix/>
            </a:blip>
            <a:stretch>
              <a:fillRect/>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2" name="Google Shape;104;p14">
            <a:extLst>
              <a:ext uri="{FF2B5EF4-FFF2-40B4-BE49-F238E27FC236}">
                <a16:creationId xmlns:a16="http://schemas.microsoft.com/office/drawing/2014/main" id="{3ED02D96-3A7C-EAFB-00E7-C120892C59E9}"/>
              </a:ext>
            </a:extLst>
          </p:cNvPr>
          <p:cNvSpPr/>
          <p:nvPr/>
        </p:nvSpPr>
        <p:spPr>
          <a:xfrm>
            <a:off x="1337311" y="2266902"/>
            <a:ext cx="8299631" cy="5753195"/>
          </a:xfrm>
          <a:custGeom>
            <a:avLst/>
            <a:gdLst/>
            <a:ahLst/>
            <a:cxnLst/>
            <a:rect l="l" t="t" r="r" b="b"/>
            <a:pathLst>
              <a:path w="2507044" h="1483940" extrusionOk="0">
                <a:moveTo>
                  <a:pt x="2382583" y="1483940"/>
                </a:moveTo>
                <a:lnTo>
                  <a:pt x="124460" y="1483940"/>
                </a:lnTo>
                <a:cubicBezTo>
                  <a:pt x="55880" y="1483940"/>
                  <a:pt x="0" y="1428060"/>
                  <a:pt x="0" y="1359480"/>
                </a:cubicBezTo>
                <a:lnTo>
                  <a:pt x="0" y="124460"/>
                </a:lnTo>
                <a:cubicBezTo>
                  <a:pt x="0" y="55880"/>
                  <a:pt x="55880" y="0"/>
                  <a:pt x="124460" y="0"/>
                </a:cubicBezTo>
                <a:lnTo>
                  <a:pt x="2382584" y="0"/>
                </a:lnTo>
                <a:cubicBezTo>
                  <a:pt x="2451164" y="0"/>
                  <a:pt x="2507044" y="55880"/>
                  <a:pt x="2507044" y="124460"/>
                </a:cubicBezTo>
                <a:lnTo>
                  <a:pt x="2507044" y="1359480"/>
                </a:lnTo>
                <a:cubicBezTo>
                  <a:pt x="2507044" y="1428060"/>
                  <a:pt x="2451164" y="1483940"/>
                  <a:pt x="2382584" y="1483940"/>
                </a:cubicBezTo>
                <a:close/>
              </a:path>
            </a:pathLst>
          </a:custGeom>
          <a:solidFill>
            <a:srgbClr val="FBF6F3">
              <a:alpha val="80000"/>
            </a:srgbClr>
          </a:solidFill>
          <a:ln>
            <a:noFill/>
          </a:ln>
        </p:spPr>
        <p:txBody>
          <a:bodyPr spcFirstLastPara="1" wrap="square" lIns="137138" tIns="137138" rIns="137138" bIns="137138" anchor="ctr" anchorCtr="0">
            <a:noAutofit/>
          </a:bodyPr>
          <a:lstStyle/>
          <a:p>
            <a:pPr>
              <a:buClr>
                <a:srgbClr val="000000"/>
              </a:buClr>
              <a:buSzPts val="1400"/>
            </a:pPr>
            <a:endParaRPr sz="2100">
              <a:solidFill>
                <a:srgbClr val="000000"/>
              </a:solidFill>
              <a:latin typeface="Arial"/>
              <a:ea typeface="Arial"/>
              <a:cs typeface="Arial"/>
              <a:sym typeface="Arial"/>
            </a:endParaRPr>
          </a:p>
        </p:txBody>
      </p:sp>
      <p:sp>
        <p:nvSpPr>
          <p:cNvPr id="3" name="Google Shape;260;p23">
            <a:extLst>
              <a:ext uri="{FF2B5EF4-FFF2-40B4-BE49-F238E27FC236}">
                <a16:creationId xmlns:a16="http://schemas.microsoft.com/office/drawing/2014/main" id="{831338C5-4521-242E-9E44-65FAC0A7A5C2}"/>
              </a:ext>
            </a:extLst>
          </p:cNvPr>
          <p:cNvSpPr txBox="1"/>
          <p:nvPr/>
        </p:nvSpPr>
        <p:spPr>
          <a:xfrm>
            <a:off x="1617524" y="3481505"/>
            <a:ext cx="7739204" cy="3323987"/>
          </a:xfrm>
          <a:prstGeom prst="rect">
            <a:avLst/>
          </a:prstGeom>
          <a:noFill/>
          <a:ln>
            <a:noFill/>
          </a:ln>
        </p:spPr>
        <p:txBody>
          <a:bodyPr spcFirstLastPara="1" wrap="square" lIns="0" tIns="0" rIns="0" bIns="0" anchor="t" anchorCtr="0">
            <a:spAutoFit/>
          </a:bodyPr>
          <a:lstStyle/>
          <a:p>
            <a:pPr algn="ctr">
              <a:lnSpc>
                <a:spcPct val="150000"/>
              </a:lnSpc>
            </a:pPr>
            <a:r>
              <a:rPr lang="en-GB" sz="7200" b="1" dirty="0"/>
              <a:t>Partnerships &amp; </a:t>
            </a:r>
          </a:p>
          <a:p>
            <a:pPr algn="ctr">
              <a:lnSpc>
                <a:spcPct val="150000"/>
              </a:lnSpc>
            </a:pPr>
            <a:r>
              <a:rPr lang="en-GB" sz="7200" b="1" dirty="0"/>
              <a:t>Joint Bids</a:t>
            </a:r>
          </a:p>
        </p:txBody>
      </p:sp>
      <p:sp>
        <p:nvSpPr>
          <p:cNvPr id="5" name="TextBox 4">
            <a:extLst>
              <a:ext uri="{FF2B5EF4-FFF2-40B4-BE49-F238E27FC236}">
                <a16:creationId xmlns:a16="http://schemas.microsoft.com/office/drawing/2014/main" id="{C89EB386-10A6-C156-3B49-941B48D50D76}"/>
              </a:ext>
            </a:extLst>
          </p:cNvPr>
          <p:cNvSpPr txBox="1"/>
          <p:nvPr/>
        </p:nvSpPr>
        <p:spPr>
          <a:xfrm>
            <a:off x="10062037" y="866518"/>
            <a:ext cx="7362883" cy="8894743"/>
          </a:xfrm>
          <a:prstGeom prst="rect">
            <a:avLst/>
          </a:prstGeom>
          <a:noFill/>
        </p:spPr>
        <p:txBody>
          <a:bodyPr wrap="square">
            <a:spAutoFit/>
          </a:bodyPr>
          <a:lstStyle/>
          <a:p>
            <a:pPr>
              <a:buNone/>
            </a:pPr>
            <a:r>
              <a:rPr lang="en-GB" sz="4400" b="1" dirty="0">
                <a:latin typeface="Poppins" pitchFamily="2" charset="77"/>
                <a:cs typeface="Poppins" pitchFamily="2" charset="77"/>
              </a:rPr>
              <a:t>What it is:</a:t>
            </a:r>
            <a:r>
              <a:rPr lang="en-GB" sz="4400" dirty="0">
                <a:latin typeface="Poppins" pitchFamily="2" charset="77"/>
                <a:cs typeface="Poppins" pitchFamily="2" charset="77"/>
              </a:rPr>
              <a:t> Team up; you bring the parent voice and reach.</a:t>
            </a:r>
          </a:p>
          <a:p>
            <a:pPr>
              <a:buNone/>
            </a:pPr>
            <a:endParaRPr lang="en-GB" sz="4400" dirty="0">
              <a:latin typeface="Poppins" pitchFamily="2" charset="77"/>
              <a:cs typeface="Poppins" pitchFamily="2" charset="77"/>
            </a:endParaRPr>
          </a:p>
          <a:p>
            <a:pPr>
              <a:buNone/>
            </a:pPr>
            <a:r>
              <a:rPr lang="en-GB" sz="4400" b="1" dirty="0">
                <a:latin typeface="Poppins" pitchFamily="2" charset="77"/>
                <a:cs typeface="Poppins" pitchFamily="2" charset="77"/>
              </a:rPr>
              <a:t>Good for:</a:t>
            </a:r>
            <a:r>
              <a:rPr lang="en-GB" sz="4400" dirty="0">
                <a:latin typeface="Poppins" pitchFamily="2" charset="77"/>
                <a:cs typeface="Poppins" pitchFamily="2" charset="77"/>
              </a:rPr>
              <a:t> Larger pots or projects you can’t deliver alone.</a:t>
            </a:r>
          </a:p>
          <a:p>
            <a:pPr>
              <a:buNone/>
            </a:pPr>
            <a:endParaRPr lang="en-GB" sz="4400" dirty="0">
              <a:latin typeface="Poppins" pitchFamily="2" charset="77"/>
              <a:cs typeface="Poppins" pitchFamily="2" charset="77"/>
            </a:endParaRPr>
          </a:p>
          <a:p>
            <a:r>
              <a:rPr lang="en-GB" sz="4400" b="1" dirty="0">
                <a:latin typeface="Poppins" pitchFamily="2" charset="77"/>
                <a:cs typeface="Poppins" pitchFamily="2" charset="77"/>
              </a:rPr>
              <a:t>Considerations:</a:t>
            </a:r>
            <a:r>
              <a:rPr lang="en-GB" sz="4400" dirty="0">
                <a:latin typeface="Poppins" pitchFamily="2" charset="77"/>
                <a:cs typeface="Poppins" pitchFamily="2" charset="77"/>
              </a:rPr>
              <a:t> Write a short MOU; clarify independence and roles; agree reporting and data protection.</a:t>
            </a:r>
          </a:p>
        </p:txBody>
      </p:sp>
      <p:pic>
        <p:nvPicPr>
          <p:cNvPr id="6" name="Picture 5" descr="Jars of coins">
            <a:extLst>
              <a:ext uri="{FF2B5EF4-FFF2-40B4-BE49-F238E27FC236}">
                <a16:creationId xmlns:a16="http://schemas.microsoft.com/office/drawing/2014/main" id="{FE4E9742-0A18-A804-C7A8-972CB7808175}"/>
              </a:ext>
            </a:extLst>
          </p:cNvPr>
          <p:cNvPicPr>
            <a:picLocks noChangeAspect="1"/>
          </p:cNvPicPr>
          <p:nvPr/>
        </p:nvPicPr>
        <p:blipFill>
          <a:blip r:embed="rId3">
            <a:alphaModFix amt="18000"/>
            <a:extLst>
              <a:ext uri="{28A0092B-C50C-407E-A947-70E740481C1C}">
                <a14:useLocalDpi xmlns:a14="http://schemas.microsoft.com/office/drawing/2010/main" val="0"/>
              </a:ext>
            </a:extLst>
          </a:blip>
          <a:stretch>
            <a:fillRect/>
          </a:stretch>
        </p:blipFill>
        <p:spPr>
          <a:xfrm>
            <a:off x="-82711" y="-7433425"/>
            <a:ext cx="26580639" cy="17720426"/>
          </a:xfrm>
          <a:prstGeom prst="rect">
            <a:avLst/>
          </a:prstGeom>
        </p:spPr>
      </p:pic>
    </p:spTree>
    <p:extLst>
      <p:ext uri="{BB962C8B-B14F-4D97-AF65-F5344CB8AC3E}">
        <p14:creationId xmlns:p14="http://schemas.microsoft.com/office/powerpoint/2010/main" val="24177630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5D6CB"/>
        </a:solidFill>
        <a:effectLst/>
      </p:bgPr>
    </p:bg>
    <p:spTree>
      <p:nvGrpSpPr>
        <p:cNvPr id="1" name="Shape 305">
          <a:extLst>
            <a:ext uri="{FF2B5EF4-FFF2-40B4-BE49-F238E27FC236}">
              <a16:creationId xmlns:a16="http://schemas.microsoft.com/office/drawing/2014/main" id="{D72CF7F2-9CFF-1A8C-2223-2855D988784B}"/>
            </a:ext>
          </a:extLst>
        </p:cNvPr>
        <p:cNvGrpSpPr/>
        <p:nvPr/>
      </p:nvGrpSpPr>
      <p:grpSpPr>
        <a:xfrm>
          <a:off x="0" y="0"/>
          <a:ext cx="0" cy="0"/>
          <a:chOff x="0" y="0"/>
          <a:chExt cx="0" cy="0"/>
        </a:xfrm>
      </p:grpSpPr>
      <p:sp>
        <p:nvSpPr>
          <p:cNvPr id="306" name="Google Shape;306;p27">
            <a:extLst>
              <a:ext uri="{FF2B5EF4-FFF2-40B4-BE49-F238E27FC236}">
                <a16:creationId xmlns:a16="http://schemas.microsoft.com/office/drawing/2014/main" id="{702D0F52-34D9-0E09-6BBA-17DFBB5096A7}"/>
              </a:ext>
            </a:extLst>
          </p:cNvPr>
          <p:cNvSpPr/>
          <p:nvPr/>
        </p:nvSpPr>
        <p:spPr>
          <a:xfrm rot="8100000">
            <a:off x="-8574136" y="-2647501"/>
            <a:ext cx="13743062" cy="6180830"/>
          </a:xfrm>
          <a:custGeom>
            <a:avLst/>
            <a:gdLst/>
            <a:ahLst/>
            <a:cxnLst/>
            <a:rect l="l" t="t" r="r" b="b"/>
            <a:pathLst>
              <a:path w="9162041" h="4120553" extrusionOk="0">
                <a:moveTo>
                  <a:pt x="9162041" y="4120552"/>
                </a:moveTo>
                <a:lnTo>
                  <a:pt x="0" y="4120552"/>
                </a:lnTo>
                <a:lnTo>
                  <a:pt x="0" y="0"/>
                </a:lnTo>
                <a:lnTo>
                  <a:pt x="9162041" y="0"/>
                </a:lnTo>
                <a:lnTo>
                  <a:pt x="9162041" y="4120552"/>
                </a:lnTo>
                <a:close/>
              </a:path>
            </a:pathLst>
          </a:custGeom>
          <a:blipFill rotWithShape="1">
            <a:blip r:embed="rId3">
              <a:alphaModFix amt="75000"/>
            </a:blip>
            <a:stretch>
              <a:fillRect t="-61165" b="-61165"/>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307" name="Google Shape;307;p27">
            <a:extLst>
              <a:ext uri="{FF2B5EF4-FFF2-40B4-BE49-F238E27FC236}">
                <a16:creationId xmlns:a16="http://schemas.microsoft.com/office/drawing/2014/main" id="{2D85E398-113A-CED2-194C-1CA1FE2811F1}"/>
              </a:ext>
            </a:extLst>
          </p:cNvPr>
          <p:cNvSpPr/>
          <p:nvPr/>
        </p:nvSpPr>
        <p:spPr>
          <a:xfrm rot="-2700000">
            <a:off x="12906565" y="8783770"/>
            <a:ext cx="8777414" cy="4182257"/>
          </a:xfrm>
          <a:custGeom>
            <a:avLst/>
            <a:gdLst/>
            <a:ahLst/>
            <a:cxnLst/>
            <a:rect l="l" t="t" r="r" b="b"/>
            <a:pathLst>
              <a:path w="5851609" h="2788171" extrusionOk="0">
                <a:moveTo>
                  <a:pt x="0" y="0"/>
                </a:moveTo>
                <a:lnTo>
                  <a:pt x="5851609" y="0"/>
                </a:lnTo>
                <a:lnTo>
                  <a:pt x="5851609" y="2788171"/>
                </a:lnTo>
                <a:lnTo>
                  <a:pt x="0" y="2788171"/>
                </a:lnTo>
                <a:lnTo>
                  <a:pt x="0" y="0"/>
                </a:lnTo>
                <a:close/>
              </a:path>
            </a:pathLst>
          </a:custGeom>
          <a:blipFill rotWithShape="1">
            <a:blip r:embed="rId4">
              <a:alphaModFix amt="72000"/>
            </a:blip>
            <a:stretch>
              <a:fillRect t="-54927" b="-54927"/>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308" name="Google Shape;308;p27">
            <a:extLst>
              <a:ext uri="{FF2B5EF4-FFF2-40B4-BE49-F238E27FC236}">
                <a16:creationId xmlns:a16="http://schemas.microsoft.com/office/drawing/2014/main" id="{228DBFBA-5C81-D00D-E699-2D8EE025B107}"/>
              </a:ext>
            </a:extLst>
          </p:cNvPr>
          <p:cNvSpPr/>
          <p:nvPr/>
        </p:nvSpPr>
        <p:spPr>
          <a:xfrm>
            <a:off x="230984" y="8865356"/>
            <a:ext cx="1709735" cy="1237421"/>
          </a:xfrm>
          <a:custGeom>
            <a:avLst/>
            <a:gdLst/>
            <a:ahLst/>
            <a:cxnLst/>
            <a:rect l="l" t="t" r="r" b="b"/>
            <a:pathLst>
              <a:path w="1139823" h="824947" extrusionOk="0">
                <a:moveTo>
                  <a:pt x="0" y="0"/>
                </a:moveTo>
                <a:lnTo>
                  <a:pt x="1139822" y="0"/>
                </a:lnTo>
                <a:lnTo>
                  <a:pt x="1139822" y="824947"/>
                </a:lnTo>
                <a:lnTo>
                  <a:pt x="0" y="824947"/>
                </a:lnTo>
                <a:lnTo>
                  <a:pt x="0" y="0"/>
                </a:lnTo>
                <a:close/>
              </a:path>
            </a:pathLst>
          </a:custGeom>
          <a:blipFill rotWithShape="1">
            <a:blip r:embed="rId5">
              <a:alphaModFix/>
            </a:blip>
            <a:stretch>
              <a:fillRect/>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2" name="Google Shape;104;p14">
            <a:extLst>
              <a:ext uri="{FF2B5EF4-FFF2-40B4-BE49-F238E27FC236}">
                <a16:creationId xmlns:a16="http://schemas.microsoft.com/office/drawing/2014/main" id="{C9A2B5C9-F4C3-3D61-C051-EEABE5C998F2}"/>
              </a:ext>
            </a:extLst>
          </p:cNvPr>
          <p:cNvSpPr/>
          <p:nvPr/>
        </p:nvSpPr>
        <p:spPr>
          <a:xfrm>
            <a:off x="1337312" y="2266902"/>
            <a:ext cx="7005380" cy="5753195"/>
          </a:xfrm>
          <a:custGeom>
            <a:avLst/>
            <a:gdLst/>
            <a:ahLst/>
            <a:cxnLst/>
            <a:rect l="l" t="t" r="r" b="b"/>
            <a:pathLst>
              <a:path w="2507044" h="1483940" extrusionOk="0">
                <a:moveTo>
                  <a:pt x="2382583" y="1483940"/>
                </a:moveTo>
                <a:lnTo>
                  <a:pt x="124460" y="1483940"/>
                </a:lnTo>
                <a:cubicBezTo>
                  <a:pt x="55880" y="1483940"/>
                  <a:pt x="0" y="1428060"/>
                  <a:pt x="0" y="1359480"/>
                </a:cubicBezTo>
                <a:lnTo>
                  <a:pt x="0" y="124460"/>
                </a:lnTo>
                <a:cubicBezTo>
                  <a:pt x="0" y="55880"/>
                  <a:pt x="55880" y="0"/>
                  <a:pt x="124460" y="0"/>
                </a:cubicBezTo>
                <a:lnTo>
                  <a:pt x="2382584" y="0"/>
                </a:lnTo>
                <a:cubicBezTo>
                  <a:pt x="2451164" y="0"/>
                  <a:pt x="2507044" y="55880"/>
                  <a:pt x="2507044" y="124460"/>
                </a:cubicBezTo>
                <a:lnTo>
                  <a:pt x="2507044" y="1359480"/>
                </a:lnTo>
                <a:cubicBezTo>
                  <a:pt x="2507044" y="1428060"/>
                  <a:pt x="2451164" y="1483940"/>
                  <a:pt x="2382584" y="1483940"/>
                </a:cubicBezTo>
                <a:close/>
              </a:path>
            </a:pathLst>
          </a:custGeom>
          <a:solidFill>
            <a:srgbClr val="FBF6F3">
              <a:alpha val="80000"/>
            </a:srgbClr>
          </a:solidFill>
          <a:ln>
            <a:noFill/>
          </a:ln>
        </p:spPr>
        <p:txBody>
          <a:bodyPr spcFirstLastPara="1" wrap="square" lIns="137138" tIns="137138" rIns="137138" bIns="137138" anchor="ctr" anchorCtr="0">
            <a:noAutofit/>
          </a:bodyPr>
          <a:lstStyle/>
          <a:p>
            <a:pPr>
              <a:buClr>
                <a:srgbClr val="000000"/>
              </a:buClr>
              <a:buSzPts val="1400"/>
            </a:pPr>
            <a:endParaRPr sz="2100">
              <a:solidFill>
                <a:srgbClr val="000000"/>
              </a:solidFill>
              <a:latin typeface="Arial"/>
              <a:ea typeface="Arial"/>
              <a:cs typeface="Arial"/>
              <a:sym typeface="Arial"/>
            </a:endParaRPr>
          </a:p>
        </p:txBody>
      </p:sp>
      <p:sp>
        <p:nvSpPr>
          <p:cNvPr id="3" name="Google Shape;260;p23">
            <a:extLst>
              <a:ext uri="{FF2B5EF4-FFF2-40B4-BE49-F238E27FC236}">
                <a16:creationId xmlns:a16="http://schemas.microsoft.com/office/drawing/2014/main" id="{C318ADBE-C82E-52BB-9048-8433611E1289}"/>
              </a:ext>
            </a:extLst>
          </p:cNvPr>
          <p:cNvSpPr txBox="1"/>
          <p:nvPr/>
        </p:nvSpPr>
        <p:spPr>
          <a:xfrm>
            <a:off x="1617524" y="4312502"/>
            <a:ext cx="6014308" cy="1661993"/>
          </a:xfrm>
          <a:prstGeom prst="rect">
            <a:avLst/>
          </a:prstGeom>
          <a:noFill/>
          <a:ln>
            <a:noFill/>
          </a:ln>
        </p:spPr>
        <p:txBody>
          <a:bodyPr spcFirstLastPara="1" wrap="square" lIns="0" tIns="0" rIns="0" bIns="0" anchor="t" anchorCtr="0">
            <a:spAutoFit/>
          </a:bodyPr>
          <a:lstStyle/>
          <a:p>
            <a:pPr algn="ctr">
              <a:lnSpc>
                <a:spcPct val="150000"/>
              </a:lnSpc>
            </a:pPr>
            <a:r>
              <a:rPr lang="en-GB" sz="7200" b="1" dirty="0"/>
              <a:t>Cost Cutting</a:t>
            </a:r>
          </a:p>
        </p:txBody>
      </p:sp>
      <p:sp>
        <p:nvSpPr>
          <p:cNvPr id="4" name="TextBox 3">
            <a:extLst>
              <a:ext uri="{FF2B5EF4-FFF2-40B4-BE49-F238E27FC236}">
                <a16:creationId xmlns:a16="http://schemas.microsoft.com/office/drawing/2014/main" id="{DED5D308-45A7-A7ED-248F-C7FFE468037D}"/>
              </a:ext>
            </a:extLst>
          </p:cNvPr>
          <p:cNvSpPr txBox="1"/>
          <p:nvPr/>
        </p:nvSpPr>
        <p:spPr>
          <a:xfrm>
            <a:off x="8622904" y="696126"/>
            <a:ext cx="8685289" cy="9571851"/>
          </a:xfrm>
          <a:prstGeom prst="rect">
            <a:avLst/>
          </a:prstGeom>
          <a:noFill/>
        </p:spPr>
        <p:txBody>
          <a:bodyPr wrap="square">
            <a:spAutoFit/>
          </a:bodyPr>
          <a:lstStyle/>
          <a:p>
            <a:r>
              <a:rPr lang="en-GB" sz="4400" b="1" dirty="0">
                <a:latin typeface="Poppins" pitchFamily="2" charset="77"/>
                <a:cs typeface="Poppins" pitchFamily="2" charset="77"/>
              </a:rPr>
              <a:t>What it is:</a:t>
            </a:r>
            <a:r>
              <a:rPr lang="en-GB" sz="4400" dirty="0">
                <a:latin typeface="Poppins" pitchFamily="2" charset="77"/>
                <a:cs typeface="Poppins" pitchFamily="2" charset="77"/>
              </a:rPr>
              <a:t> Take a quick look at spending, find better deals, minimise waste; log savings like income.</a:t>
            </a:r>
          </a:p>
          <a:p>
            <a:endParaRPr lang="en-GB" sz="4400" dirty="0">
              <a:latin typeface="Poppins" pitchFamily="2" charset="77"/>
              <a:cs typeface="Poppins" pitchFamily="2" charset="77"/>
            </a:endParaRPr>
          </a:p>
          <a:p>
            <a:r>
              <a:rPr lang="en-GB" sz="4400" b="1" dirty="0">
                <a:latin typeface="Poppins" pitchFamily="2" charset="77"/>
                <a:cs typeface="Poppins" pitchFamily="2" charset="77"/>
              </a:rPr>
              <a:t>Good for:</a:t>
            </a:r>
            <a:r>
              <a:rPr lang="en-GB" sz="4400" dirty="0">
                <a:latin typeface="Poppins" pitchFamily="2" charset="77"/>
                <a:cs typeface="Poppins" pitchFamily="2" charset="77"/>
              </a:rPr>
              <a:t> Stretching the grant, building a small reserve, smoothing cashflow.</a:t>
            </a:r>
          </a:p>
          <a:p>
            <a:endParaRPr lang="en-GB" sz="4400" dirty="0">
              <a:latin typeface="Poppins" pitchFamily="2" charset="77"/>
              <a:cs typeface="Poppins" pitchFamily="2" charset="77"/>
            </a:endParaRPr>
          </a:p>
          <a:p>
            <a:r>
              <a:rPr lang="en-GB" sz="4400" b="1" dirty="0">
                <a:latin typeface="Poppins" pitchFamily="2" charset="77"/>
                <a:cs typeface="Poppins" pitchFamily="2" charset="77"/>
              </a:rPr>
              <a:t>Considerations:</a:t>
            </a:r>
            <a:r>
              <a:rPr lang="en-GB" sz="4400" dirty="0">
                <a:latin typeface="Poppins" pitchFamily="2" charset="77"/>
                <a:cs typeface="Poppins" pitchFamily="2" charset="77"/>
              </a:rPr>
              <a:t> cancel duplicates; move to free/charity tiers; three quotes over £250</a:t>
            </a:r>
          </a:p>
          <a:p>
            <a:endParaRPr lang="en-GB" sz="4400" dirty="0">
              <a:latin typeface="Poppins" pitchFamily="2" charset="77"/>
              <a:cs typeface="Poppins" pitchFamily="2" charset="77"/>
            </a:endParaRPr>
          </a:p>
        </p:txBody>
      </p:sp>
      <p:pic>
        <p:nvPicPr>
          <p:cNvPr id="5" name="Picture 4" descr="Jars of coins">
            <a:extLst>
              <a:ext uri="{FF2B5EF4-FFF2-40B4-BE49-F238E27FC236}">
                <a16:creationId xmlns:a16="http://schemas.microsoft.com/office/drawing/2014/main" id="{4EEC593B-1B9E-28DD-AA7B-3516F66F755F}"/>
              </a:ext>
            </a:extLst>
          </p:cNvPr>
          <p:cNvPicPr>
            <a:picLocks noChangeAspect="1"/>
          </p:cNvPicPr>
          <p:nvPr/>
        </p:nvPicPr>
        <p:blipFill>
          <a:blip r:embed="rId6">
            <a:alphaModFix amt="18000"/>
            <a:extLst>
              <a:ext uri="{28A0092B-C50C-407E-A947-70E740481C1C}">
                <a14:useLocalDpi xmlns:a14="http://schemas.microsoft.com/office/drawing/2010/main" val="0"/>
              </a:ext>
            </a:extLst>
          </a:blip>
          <a:stretch>
            <a:fillRect/>
          </a:stretch>
        </p:blipFill>
        <p:spPr>
          <a:xfrm>
            <a:off x="-82711" y="-7433425"/>
            <a:ext cx="26580639" cy="17720426"/>
          </a:xfrm>
          <a:prstGeom prst="rect">
            <a:avLst/>
          </a:prstGeom>
        </p:spPr>
      </p:pic>
    </p:spTree>
    <p:extLst>
      <p:ext uri="{BB962C8B-B14F-4D97-AF65-F5344CB8AC3E}">
        <p14:creationId xmlns:p14="http://schemas.microsoft.com/office/powerpoint/2010/main" val="3037131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erson smiling at the camera&#10;&#10;AI-generated content may be incorrect.">
            <a:extLst>
              <a:ext uri="{FF2B5EF4-FFF2-40B4-BE49-F238E27FC236}">
                <a16:creationId xmlns:a16="http://schemas.microsoft.com/office/drawing/2014/main" id="{F894600F-355B-949B-189F-B85C53EC3389}"/>
              </a:ext>
            </a:extLst>
          </p:cNvPr>
          <p:cNvPicPr>
            <a:picLocks noChangeAspect="1"/>
          </p:cNvPicPr>
          <p:nvPr/>
        </p:nvPicPr>
        <p:blipFill>
          <a:blip r:embed="rId2">
            <a:alphaModFix amt="66000"/>
            <a:extLst>
              <a:ext uri="{28A0092B-C50C-407E-A947-70E740481C1C}">
                <a14:useLocalDpi xmlns:a14="http://schemas.microsoft.com/office/drawing/2010/main" val="0"/>
              </a:ext>
            </a:extLst>
          </a:blip>
          <a:stretch>
            <a:fillRect/>
          </a:stretch>
        </p:blipFill>
        <p:spPr>
          <a:xfrm>
            <a:off x="-793104" y="-1481236"/>
            <a:ext cx="23613109" cy="15453036"/>
          </a:xfrm>
          <a:prstGeom prst="rect">
            <a:avLst/>
          </a:prstGeom>
        </p:spPr>
      </p:pic>
      <p:sp>
        <p:nvSpPr>
          <p:cNvPr id="3" name="Freeform 3"/>
          <p:cNvSpPr/>
          <p:nvPr/>
        </p:nvSpPr>
        <p:spPr>
          <a:xfrm rot="-2700000">
            <a:off x="-8516078" y="-3537597"/>
            <a:ext cx="13743061" cy="6180829"/>
          </a:xfrm>
          <a:custGeom>
            <a:avLst/>
            <a:gdLst/>
            <a:ahLst/>
            <a:cxnLst/>
            <a:rect l="l" t="t" r="r" b="b"/>
            <a:pathLst>
              <a:path w="13743061" h="6180829">
                <a:moveTo>
                  <a:pt x="0" y="0"/>
                </a:moveTo>
                <a:lnTo>
                  <a:pt x="13743062" y="0"/>
                </a:lnTo>
                <a:lnTo>
                  <a:pt x="13743062" y="6180829"/>
                </a:lnTo>
                <a:lnTo>
                  <a:pt x="0" y="6180829"/>
                </a:lnTo>
                <a:lnTo>
                  <a:pt x="0" y="0"/>
                </a:lnTo>
                <a:close/>
              </a:path>
            </a:pathLst>
          </a:custGeom>
          <a:blipFill>
            <a:blip r:embed="rId3">
              <a:alphaModFix amt="75000"/>
              <a:extLst>
                <a:ext uri="{96DAC541-7B7A-43D3-8B79-37D633B846F1}">
                  <asvg:svgBlip xmlns:asvg="http://schemas.microsoft.com/office/drawing/2016/SVG/main" r:embed="rId4"/>
                </a:ext>
              </a:extLst>
            </a:blip>
            <a:stretch>
              <a:fillRect t="-61174" b="-61174"/>
            </a:stretch>
          </a:blipFill>
        </p:spPr>
        <p:txBody>
          <a:bodyPr/>
          <a:lstStyle/>
          <a:p>
            <a:endParaRPr lang="en-US"/>
          </a:p>
        </p:txBody>
      </p:sp>
      <p:grpSp>
        <p:nvGrpSpPr>
          <p:cNvPr id="7" name="Group 7"/>
          <p:cNvGrpSpPr/>
          <p:nvPr/>
        </p:nvGrpSpPr>
        <p:grpSpPr>
          <a:xfrm>
            <a:off x="956640" y="1312177"/>
            <a:ext cx="9163871" cy="5875804"/>
            <a:chOff x="-214498" y="-168206"/>
            <a:chExt cx="2866833" cy="1728520"/>
          </a:xfrm>
        </p:grpSpPr>
        <p:sp>
          <p:nvSpPr>
            <p:cNvPr id="8" name="Freeform 8"/>
            <p:cNvSpPr/>
            <p:nvPr/>
          </p:nvSpPr>
          <p:spPr>
            <a:xfrm>
              <a:off x="-214498" y="-168206"/>
              <a:ext cx="2652335" cy="1560314"/>
            </a:xfrm>
            <a:custGeom>
              <a:avLst/>
              <a:gdLst/>
              <a:ahLst/>
              <a:cxnLst/>
              <a:rect l="l" t="t" r="r" b="b"/>
              <a:pathLst>
                <a:path w="2652335" h="1560314">
                  <a:moveTo>
                    <a:pt x="39207" y="0"/>
                  </a:moveTo>
                  <a:lnTo>
                    <a:pt x="2613128" y="0"/>
                  </a:lnTo>
                  <a:cubicBezTo>
                    <a:pt x="2623527" y="0"/>
                    <a:pt x="2633499" y="4131"/>
                    <a:pt x="2640852" y="11483"/>
                  </a:cubicBezTo>
                  <a:cubicBezTo>
                    <a:pt x="2648205" y="18836"/>
                    <a:pt x="2652335" y="28809"/>
                    <a:pt x="2652335" y="39207"/>
                  </a:cubicBezTo>
                  <a:lnTo>
                    <a:pt x="2652335" y="1521107"/>
                  </a:lnTo>
                  <a:cubicBezTo>
                    <a:pt x="2652335" y="1531506"/>
                    <a:pt x="2648205" y="1541478"/>
                    <a:pt x="2640852" y="1548831"/>
                  </a:cubicBezTo>
                  <a:cubicBezTo>
                    <a:pt x="2633499" y="1556184"/>
                    <a:pt x="2623527" y="1560314"/>
                    <a:pt x="2613128" y="1560314"/>
                  </a:cubicBezTo>
                  <a:lnTo>
                    <a:pt x="39207" y="1560314"/>
                  </a:lnTo>
                  <a:cubicBezTo>
                    <a:pt x="17554" y="1560314"/>
                    <a:pt x="0" y="1542761"/>
                    <a:pt x="0" y="1521107"/>
                  </a:cubicBezTo>
                  <a:lnTo>
                    <a:pt x="0" y="39207"/>
                  </a:lnTo>
                  <a:cubicBezTo>
                    <a:pt x="0" y="28809"/>
                    <a:pt x="4131" y="18836"/>
                    <a:pt x="11483" y="11483"/>
                  </a:cubicBezTo>
                  <a:cubicBezTo>
                    <a:pt x="18836" y="4131"/>
                    <a:pt x="28809" y="0"/>
                    <a:pt x="39207" y="0"/>
                  </a:cubicBezTo>
                  <a:close/>
                </a:path>
              </a:pathLst>
            </a:custGeom>
            <a:solidFill>
              <a:srgbClr val="FBF6F3">
                <a:alpha val="47843"/>
              </a:srgbClr>
            </a:solidFill>
          </p:spPr>
          <p:txBody>
            <a:bodyPr/>
            <a:lstStyle/>
            <a:p>
              <a:endParaRPr lang="en-US"/>
            </a:p>
          </p:txBody>
        </p:sp>
        <p:sp>
          <p:nvSpPr>
            <p:cNvPr id="9" name="TextBox 9"/>
            <p:cNvSpPr txBox="1"/>
            <p:nvPr/>
          </p:nvSpPr>
          <p:spPr>
            <a:xfrm>
              <a:off x="0" y="-47625"/>
              <a:ext cx="2652335" cy="1607939"/>
            </a:xfrm>
            <a:prstGeom prst="rect">
              <a:avLst/>
            </a:prstGeom>
          </p:spPr>
          <p:txBody>
            <a:bodyPr lIns="50800" tIns="50800" rIns="50800" bIns="50800" rtlCol="0" anchor="ctr"/>
            <a:lstStyle/>
            <a:p>
              <a:pPr algn="ctr">
                <a:lnSpc>
                  <a:spcPts val="3500"/>
                </a:lnSpc>
              </a:pPr>
              <a:endParaRPr/>
            </a:p>
          </p:txBody>
        </p:sp>
      </p:grpSp>
      <p:sp>
        <p:nvSpPr>
          <p:cNvPr id="5" name="Freeform 5"/>
          <p:cNvSpPr/>
          <p:nvPr/>
        </p:nvSpPr>
        <p:spPr>
          <a:xfrm rot="-2700000">
            <a:off x="13899293" y="8750346"/>
            <a:ext cx="8777413" cy="4182256"/>
          </a:xfrm>
          <a:custGeom>
            <a:avLst/>
            <a:gdLst/>
            <a:ahLst/>
            <a:cxnLst/>
            <a:rect l="l" t="t" r="r" b="b"/>
            <a:pathLst>
              <a:path w="8777413" h="4182256">
                <a:moveTo>
                  <a:pt x="0" y="0"/>
                </a:moveTo>
                <a:lnTo>
                  <a:pt x="8777414" y="0"/>
                </a:lnTo>
                <a:lnTo>
                  <a:pt x="8777414" y="4182256"/>
                </a:lnTo>
                <a:lnTo>
                  <a:pt x="0" y="4182256"/>
                </a:lnTo>
                <a:lnTo>
                  <a:pt x="0" y="0"/>
                </a:lnTo>
                <a:close/>
              </a:path>
            </a:pathLst>
          </a:custGeom>
          <a:blipFill>
            <a:blip r:embed="rId5">
              <a:alphaModFix amt="72000"/>
              <a:extLst>
                <a:ext uri="{96DAC541-7B7A-43D3-8B79-37D633B846F1}">
                  <asvg:svgBlip xmlns:asvg="http://schemas.microsoft.com/office/drawing/2016/SVG/main" r:embed="rId6"/>
                </a:ext>
              </a:extLst>
            </a:blip>
            <a:stretch>
              <a:fillRect t="-54936" b="-54936"/>
            </a:stretch>
          </a:blipFill>
        </p:spPr>
        <p:txBody>
          <a:bodyPr/>
          <a:lstStyle/>
          <a:p>
            <a:endParaRPr lang="en-US"/>
          </a:p>
        </p:txBody>
      </p:sp>
      <p:sp>
        <p:nvSpPr>
          <p:cNvPr id="6" name="Freeform 6"/>
          <p:cNvSpPr/>
          <p:nvPr/>
        </p:nvSpPr>
        <p:spPr>
          <a:xfrm>
            <a:off x="504420" y="8639590"/>
            <a:ext cx="1709734" cy="1237420"/>
          </a:xfrm>
          <a:custGeom>
            <a:avLst/>
            <a:gdLst/>
            <a:ahLst/>
            <a:cxnLst/>
            <a:rect l="l" t="t" r="r" b="b"/>
            <a:pathLst>
              <a:path w="1709734" h="1237420">
                <a:moveTo>
                  <a:pt x="0" y="0"/>
                </a:moveTo>
                <a:lnTo>
                  <a:pt x="1709734" y="0"/>
                </a:lnTo>
                <a:lnTo>
                  <a:pt x="1709734" y="1237420"/>
                </a:lnTo>
                <a:lnTo>
                  <a:pt x="0" y="1237420"/>
                </a:lnTo>
                <a:lnTo>
                  <a:pt x="0" y="0"/>
                </a:lnTo>
                <a:close/>
              </a:path>
            </a:pathLst>
          </a:custGeom>
          <a:blipFill>
            <a:blip r:embed="rId7"/>
            <a:stretch>
              <a:fillRect/>
            </a:stretch>
          </a:blipFill>
        </p:spPr>
        <p:txBody>
          <a:bodyPr/>
          <a:lstStyle/>
          <a:p>
            <a:endParaRPr lang="en-US"/>
          </a:p>
        </p:txBody>
      </p:sp>
      <p:sp>
        <p:nvSpPr>
          <p:cNvPr id="10" name="TextBox 10"/>
          <p:cNvSpPr txBox="1"/>
          <p:nvPr/>
        </p:nvSpPr>
        <p:spPr>
          <a:xfrm>
            <a:off x="1359288" y="1510902"/>
            <a:ext cx="7784712" cy="4870564"/>
          </a:xfrm>
          <a:prstGeom prst="rect">
            <a:avLst/>
          </a:prstGeom>
        </p:spPr>
        <p:txBody>
          <a:bodyPr wrap="square" lIns="0" tIns="0" rIns="0" bIns="0" rtlCol="0" anchor="t">
            <a:spAutoFit/>
          </a:bodyPr>
          <a:lstStyle/>
          <a:p>
            <a:pPr algn="l">
              <a:lnSpc>
                <a:spcPts val="9633"/>
              </a:lnSpc>
            </a:pPr>
            <a:r>
              <a:rPr lang="en-US" sz="6000" spc="489" dirty="0">
                <a:solidFill>
                  <a:srgbClr val="000000"/>
                </a:solidFill>
                <a:latin typeface="Poppins"/>
                <a:ea typeface="Poppins"/>
                <a:cs typeface="Poppins"/>
                <a:sym typeface="Poppins"/>
              </a:rPr>
              <a:t>Change begins with passionate people who have a vision</a:t>
            </a:r>
          </a:p>
        </p:txBody>
      </p:sp>
      <p:pic>
        <p:nvPicPr>
          <p:cNvPr id="11" name="Google Shape;160;p43" descr="A qr code on a white background&#10;&#10;Description automatically generated">
            <a:extLst>
              <a:ext uri="{FF2B5EF4-FFF2-40B4-BE49-F238E27FC236}">
                <a16:creationId xmlns:a16="http://schemas.microsoft.com/office/drawing/2014/main" id="{81F8425B-EB81-0FFB-E441-91BD70FFE236}"/>
              </a:ext>
            </a:extLst>
          </p:cNvPr>
          <p:cNvPicPr preferRelativeResize="0"/>
          <p:nvPr/>
        </p:nvPicPr>
        <p:blipFill rotWithShape="1">
          <a:blip r:embed="rId8">
            <a:alphaModFix/>
          </a:blip>
          <a:srcRect l="14737" t="16511" r="14752" b="21055"/>
          <a:stretch/>
        </p:blipFill>
        <p:spPr>
          <a:xfrm>
            <a:off x="7104203" y="6863659"/>
            <a:ext cx="2228552" cy="2129423"/>
          </a:xfrm>
          <a:prstGeom prst="rect">
            <a:avLst/>
          </a:prstGeom>
          <a:noFill/>
          <a:ln>
            <a:noFill/>
          </a:ln>
        </p:spPr>
      </p:pic>
      <p:sp>
        <p:nvSpPr>
          <p:cNvPr id="12" name="TextBox 11">
            <a:extLst>
              <a:ext uri="{FF2B5EF4-FFF2-40B4-BE49-F238E27FC236}">
                <a16:creationId xmlns:a16="http://schemas.microsoft.com/office/drawing/2014/main" id="{4E724AC0-D599-8F8D-E412-32AB50D3131E}"/>
              </a:ext>
            </a:extLst>
          </p:cNvPr>
          <p:cNvSpPr txBox="1"/>
          <p:nvPr/>
        </p:nvSpPr>
        <p:spPr>
          <a:xfrm>
            <a:off x="956640" y="7169438"/>
            <a:ext cx="5616624" cy="830997"/>
          </a:xfrm>
          <a:prstGeom prst="rect">
            <a:avLst/>
          </a:prstGeom>
          <a:noFill/>
        </p:spPr>
        <p:txBody>
          <a:bodyPr wrap="square" rtlCol="0">
            <a:spAutoFit/>
          </a:bodyPr>
          <a:lstStyle/>
          <a:p>
            <a:r>
              <a:rPr lang="en-US" sz="4800" dirty="0">
                <a:solidFill>
                  <a:schemeClr val="bg1"/>
                </a:solidFill>
                <a:highlight>
                  <a:srgbClr val="000000"/>
                </a:highlight>
                <a:latin typeface="Poppins" pitchFamily="2" charset="77"/>
                <a:cs typeface="Poppins" pitchFamily="2" charset="77"/>
              </a:rPr>
              <a:t>My Business Card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5D6CB"/>
        </a:solidFill>
        <a:effectLst/>
      </p:bgPr>
    </p:bg>
    <p:spTree>
      <p:nvGrpSpPr>
        <p:cNvPr id="1" name="Shape 305">
          <a:extLst>
            <a:ext uri="{FF2B5EF4-FFF2-40B4-BE49-F238E27FC236}">
              <a16:creationId xmlns:a16="http://schemas.microsoft.com/office/drawing/2014/main" id="{808B9F99-3BFF-6B59-D4A9-2BB8B44C46E0}"/>
            </a:ext>
          </a:extLst>
        </p:cNvPr>
        <p:cNvGrpSpPr/>
        <p:nvPr/>
      </p:nvGrpSpPr>
      <p:grpSpPr>
        <a:xfrm>
          <a:off x="0" y="0"/>
          <a:ext cx="0" cy="0"/>
          <a:chOff x="0" y="0"/>
          <a:chExt cx="0" cy="0"/>
        </a:xfrm>
      </p:grpSpPr>
      <p:pic>
        <p:nvPicPr>
          <p:cNvPr id="5" name="Picture 4" descr="Jars of coins">
            <a:extLst>
              <a:ext uri="{FF2B5EF4-FFF2-40B4-BE49-F238E27FC236}">
                <a16:creationId xmlns:a16="http://schemas.microsoft.com/office/drawing/2014/main" id="{81E99032-2BAB-DB50-58EF-41BE1C5933ED}"/>
              </a:ext>
            </a:extLst>
          </p:cNvPr>
          <p:cNvPicPr>
            <a:picLocks noChangeAspect="1"/>
          </p:cNvPicPr>
          <p:nvPr/>
        </p:nvPicPr>
        <p:blipFill>
          <a:blip r:embed="rId3">
            <a:alphaModFix amt="18000"/>
            <a:extLst>
              <a:ext uri="{28A0092B-C50C-407E-A947-70E740481C1C}">
                <a14:useLocalDpi xmlns:a14="http://schemas.microsoft.com/office/drawing/2010/main" val="0"/>
              </a:ext>
            </a:extLst>
          </a:blip>
          <a:stretch>
            <a:fillRect/>
          </a:stretch>
        </p:blipFill>
        <p:spPr>
          <a:xfrm>
            <a:off x="0" y="-5312422"/>
            <a:ext cx="26580639" cy="17720426"/>
          </a:xfrm>
          <a:prstGeom prst="rect">
            <a:avLst/>
          </a:prstGeom>
        </p:spPr>
      </p:pic>
      <p:sp>
        <p:nvSpPr>
          <p:cNvPr id="306" name="Google Shape;306;p27">
            <a:extLst>
              <a:ext uri="{FF2B5EF4-FFF2-40B4-BE49-F238E27FC236}">
                <a16:creationId xmlns:a16="http://schemas.microsoft.com/office/drawing/2014/main" id="{BC1B1134-AF4A-83DD-BB3D-61741EA986A9}"/>
              </a:ext>
            </a:extLst>
          </p:cNvPr>
          <p:cNvSpPr/>
          <p:nvPr/>
        </p:nvSpPr>
        <p:spPr>
          <a:xfrm rot="8100000">
            <a:off x="-8574136" y="-2647501"/>
            <a:ext cx="13743062" cy="6180830"/>
          </a:xfrm>
          <a:custGeom>
            <a:avLst/>
            <a:gdLst/>
            <a:ahLst/>
            <a:cxnLst/>
            <a:rect l="l" t="t" r="r" b="b"/>
            <a:pathLst>
              <a:path w="9162041" h="4120553" extrusionOk="0">
                <a:moveTo>
                  <a:pt x="9162041" y="4120552"/>
                </a:moveTo>
                <a:lnTo>
                  <a:pt x="0" y="4120552"/>
                </a:lnTo>
                <a:lnTo>
                  <a:pt x="0" y="0"/>
                </a:lnTo>
                <a:lnTo>
                  <a:pt x="9162041" y="0"/>
                </a:lnTo>
                <a:lnTo>
                  <a:pt x="9162041" y="4120552"/>
                </a:lnTo>
                <a:close/>
              </a:path>
            </a:pathLst>
          </a:custGeom>
          <a:blipFill rotWithShape="1">
            <a:blip r:embed="rId4">
              <a:alphaModFix amt="75000"/>
            </a:blip>
            <a:stretch>
              <a:fillRect t="-61165" b="-61165"/>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307" name="Google Shape;307;p27">
            <a:extLst>
              <a:ext uri="{FF2B5EF4-FFF2-40B4-BE49-F238E27FC236}">
                <a16:creationId xmlns:a16="http://schemas.microsoft.com/office/drawing/2014/main" id="{E019B477-57A5-11AA-7009-4894B3266318}"/>
              </a:ext>
            </a:extLst>
          </p:cNvPr>
          <p:cNvSpPr/>
          <p:nvPr/>
        </p:nvSpPr>
        <p:spPr>
          <a:xfrm rot="-2700000">
            <a:off x="12906565" y="8783770"/>
            <a:ext cx="8777414" cy="4182257"/>
          </a:xfrm>
          <a:custGeom>
            <a:avLst/>
            <a:gdLst/>
            <a:ahLst/>
            <a:cxnLst/>
            <a:rect l="l" t="t" r="r" b="b"/>
            <a:pathLst>
              <a:path w="5851609" h="2788171" extrusionOk="0">
                <a:moveTo>
                  <a:pt x="0" y="0"/>
                </a:moveTo>
                <a:lnTo>
                  <a:pt x="5851609" y="0"/>
                </a:lnTo>
                <a:lnTo>
                  <a:pt x="5851609" y="2788171"/>
                </a:lnTo>
                <a:lnTo>
                  <a:pt x="0" y="2788171"/>
                </a:lnTo>
                <a:lnTo>
                  <a:pt x="0" y="0"/>
                </a:lnTo>
                <a:close/>
              </a:path>
            </a:pathLst>
          </a:custGeom>
          <a:blipFill rotWithShape="1">
            <a:blip r:embed="rId5">
              <a:alphaModFix amt="72000"/>
            </a:blip>
            <a:stretch>
              <a:fillRect t="-54927" b="-54927"/>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308" name="Google Shape;308;p27">
            <a:extLst>
              <a:ext uri="{FF2B5EF4-FFF2-40B4-BE49-F238E27FC236}">
                <a16:creationId xmlns:a16="http://schemas.microsoft.com/office/drawing/2014/main" id="{BB522A72-955D-876B-1B5C-FB797DBAD8ED}"/>
              </a:ext>
            </a:extLst>
          </p:cNvPr>
          <p:cNvSpPr/>
          <p:nvPr/>
        </p:nvSpPr>
        <p:spPr>
          <a:xfrm>
            <a:off x="230984" y="8865356"/>
            <a:ext cx="1709735" cy="1237421"/>
          </a:xfrm>
          <a:custGeom>
            <a:avLst/>
            <a:gdLst/>
            <a:ahLst/>
            <a:cxnLst/>
            <a:rect l="l" t="t" r="r" b="b"/>
            <a:pathLst>
              <a:path w="1139823" h="824947" extrusionOk="0">
                <a:moveTo>
                  <a:pt x="0" y="0"/>
                </a:moveTo>
                <a:lnTo>
                  <a:pt x="1139822" y="0"/>
                </a:lnTo>
                <a:lnTo>
                  <a:pt x="1139822" y="824947"/>
                </a:lnTo>
                <a:lnTo>
                  <a:pt x="0" y="824947"/>
                </a:lnTo>
                <a:lnTo>
                  <a:pt x="0" y="0"/>
                </a:lnTo>
                <a:close/>
              </a:path>
            </a:pathLst>
          </a:custGeom>
          <a:blipFill rotWithShape="1">
            <a:blip r:embed="rId6">
              <a:alphaModFix/>
            </a:blip>
            <a:stretch>
              <a:fillRect/>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2" name="Google Shape;104;p14">
            <a:extLst>
              <a:ext uri="{FF2B5EF4-FFF2-40B4-BE49-F238E27FC236}">
                <a16:creationId xmlns:a16="http://schemas.microsoft.com/office/drawing/2014/main" id="{40608EE5-B187-DCF3-B049-9C31E661AA2A}"/>
              </a:ext>
            </a:extLst>
          </p:cNvPr>
          <p:cNvSpPr/>
          <p:nvPr/>
        </p:nvSpPr>
        <p:spPr>
          <a:xfrm>
            <a:off x="1337312" y="2266902"/>
            <a:ext cx="7005380" cy="5753195"/>
          </a:xfrm>
          <a:custGeom>
            <a:avLst/>
            <a:gdLst/>
            <a:ahLst/>
            <a:cxnLst/>
            <a:rect l="l" t="t" r="r" b="b"/>
            <a:pathLst>
              <a:path w="2507044" h="1483940" extrusionOk="0">
                <a:moveTo>
                  <a:pt x="2382583" y="1483940"/>
                </a:moveTo>
                <a:lnTo>
                  <a:pt x="124460" y="1483940"/>
                </a:lnTo>
                <a:cubicBezTo>
                  <a:pt x="55880" y="1483940"/>
                  <a:pt x="0" y="1428060"/>
                  <a:pt x="0" y="1359480"/>
                </a:cubicBezTo>
                <a:lnTo>
                  <a:pt x="0" y="124460"/>
                </a:lnTo>
                <a:cubicBezTo>
                  <a:pt x="0" y="55880"/>
                  <a:pt x="55880" y="0"/>
                  <a:pt x="124460" y="0"/>
                </a:cubicBezTo>
                <a:lnTo>
                  <a:pt x="2382584" y="0"/>
                </a:lnTo>
                <a:cubicBezTo>
                  <a:pt x="2451164" y="0"/>
                  <a:pt x="2507044" y="55880"/>
                  <a:pt x="2507044" y="124460"/>
                </a:cubicBezTo>
                <a:lnTo>
                  <a:pt x="2507044" y="1359480"/>
                </a:lnTo>
                <a:cubicBezTo>
                  <a:pt x="2507044" y="1428060"/>
                  <a:pt x="2451164" y="1483940"/>
                  <a:pt x="2382584" y="1483940"/>
                </a:cubicBezTo>
                <a:close/>
              </a:path>
            </a:pathLst>
          </a:custGeom>
          <a:solidFill>
            <a:srgbClr val="FBF6F3">
              <a:alpha val="80000"/>
            </a:srgbClr>
          </a:solidFill>
          <a:ln>
            <a:noFill/>
          </a:ln>
        </p:spPr>
        <p:txBody>
          <a:bodyPr spcFirstLastPara="1" wrap="square" lIns="137138" tIns="137138" rIns="137138" bIns="137138" anchor="ctr" anchorCtr="0">
            <a:noAutofit/>
          </a:bodyPr>
          <a:lstStyle/>
          <a:p>
            <a:pPr>
              <a:buClr>
                <a:srgbClr val="000000"/>
              </a:buClr>
              <a:buSzPts val="1400"/>
            </a:pPr>
            <a:endParaRPr sz="2100">
              <a:solidFill>
                <a:srgbClr val="000000"/>
              </a:solidFill>
              <a:latin typeface="Arial"/>
              <a:ea typeface="Arial"/>
              <a:cs typeface="Arial"/>
              <a:sym typeface="Arial"/>
            </a:endParaRPr>
          </a:p>
        </p:txBody>
      </p:sp>
      <p:sp>
        <p:nvSpPr>
          <p:cNvPr id="3" name="Google Shape;260;p23">
            <a:extLst>
              <a:ext uri="{FF2B5EF4-FFF2-40B4-BE49-F238E27FC236}">
                <a16:creationId xmlns:a16="http://schemas.microsoft.com/office/drawing/2014/main" id="{F11A37D9-5EE8-31CD-538B-3CA3D14199FC}"/>
              </a:ext>
            </a:extLst>
          </p:cNvPr>
          <p:cNvSpPr txBox="1"/>
          <p:nvPr/>
        </p:nvSpPr>
        <p:spPr>
          <a:xfrm>
            <a:off x="1740733" y="2943579"/>
            <a:ext cx="6014308" cy="2215991"/>
          </a:xfrm>
          <a:prstGeom prst="rect">
            <a:avLst/>
          </a:prstGeom>
          <a:noFill/>
          <a:ln>
            <a:noFill/>
          </a:ln>
        </p:spPr>
        <p:txBody>
          <a:bodyPr spcFirstLastPara="1" wrap="square" lIns="0" tIns="0" rIns="0" bIns="0" anchor="t" anchorCtr="0">
            <a:spAutoFit/>
          </a:bodyPr>
          <a:lstStyle/>
          <a:p>
            <a:pPr algn="ctr"/>
            <a:r>
              <a:rPr lang="en-GB" sz="7200" b="1" dirty="0"/>
              <a:t>Interview with</a:t>
            </a:r>
          </a:p>
          <a:p>
            <a:pPr algn="ctr"/>
            <a:r>
              <a:rPr lang="en-GB" sz="7200" b="1" dirty="0"/>
              <a:t>Kenton Mee</a:t>
            </a:r>
          </a:p>
        </p:txBody>
      </p:sp>
      <p:pic>
        <p:nvPicPr>
          <p:cNvPr id="7" name="Picture 6" descr="A close up of a screen&#10;&#10;AI-generated content may be incorrect.">
            <a:extLst>
              <a:ext uri="{FF2B5EF4-FFF2-40B4-BE49-F238E27FC236}">
                <a16:creationId xmlns:a16="http://schemas.microsoft.com/office/drawing/2014/main" id="{796F0032-868D-EC5C-FBCC-E89C355751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32232" y="852688"/>
            <a:ext cx="4507126" cy="8012668"/>
          </a:xfrm>
          <a:prstGeom prst="roundRect">
            <a:avLst>
              <a:gd name="adj" fmla="val 8594"/>
            </a:avLst>
          </a:prstGeom>
          <a:solidFill>
            <a:srgbClr val="FFFFFF">
              <a:shade val="85000"/>
            </a:srgbClr>
          </a:solidFill>
          <a:ln>
            <a:solidFill>
              <a:schemeClr val="tx1"/>
            </a:solidFill>
          </a:ln>
          <a:effectLst>
            <a:reflection blurRad="12700" stA="38000" endPos="28000" dist="5000" dir="5400000" sy="-100000" algn="bl" rotWithShape="0"/>
          </a:effectLst>
        </p:spPr>
      </p:pic>
      <p:sp>
        <p:nvSpPr>
          <p:cNvPr id="8" name="Google Shape;260;p23">
            <a:extLst>
              <a:ext uri="{FF2B5EF4-FFF2-40B4-BE49-F238E27FC236}">
                <a16:creationId xmlns:a16="http://schemas.microsoft.com/office/drawing/2014/main" id="{0DDCCB45-AAD8-26A0-0A42-895321E615F6}"/>
              </a:ext>
            </a:extLst>
          </p:cNvPr>
          <p:cNvSpPr txBox="1"/>
          <p:nvPr/>
        </p:nvSpPr>
        <p:spPr>
          <a:xfrm>
            <a:off x="1740733" y="6292962"/>
            <a:ext cx="6014308" cy="830997"/>
          </a:xfrm>
          <a:prstGeom prst="rect">
            <a:avLst/>
          </a:prstGeom>
          <a:noFill/>
          <a:ln>
            <a:noFill/>
          </a:ln>
        </p:spPr>
        <p:txBody>
          <a:bodyPr spcFirstLastPara="1" wrap="square" lIns="0" tIns="0" rIns="0" bIns="0" anchor="t" anchorCtr="0">
            <a:spAutoFit/>
          </a:bodyPr>
          <a:lstStyle/>
          <a:p>
            <a:pPr algn="ctr"/>
            <a:r>
              <a:rPr lang="en-GB" sz="5400" dirty="0"/>
              <a:t>Links to follow</a:t>
            </a:r>
          </a:p>
        </p:txBody>
      </p:sp>
    </p:spTree>
    <p:extLst>
      <p:ext uri="{BB962C8B-B14F-4D97-AF65-F5344CB8AC3E}">
        <p14:creationId xmlns:p14="http://schemas.microsoft.com/office/powerpoint/2010/main" val="805996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25077-9605-5193-55B2-6D2ADF1E778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76CB67E-DE3D-DD67-7D8A-F19CB3E244AD}"/>
              </a:ext>
            </a:extLst>
          </p:cNvPr>
          <p:cNvGrpSpPr/>
          <p:nvPr/>
        </p:nvGrpSpPr>
        <p:grpSpPr>
          <a:xfrm>
            <a:off x="-6999474" y="-5329977"/>
            <a:ext cx="28294957" cy="22683500"/>
            <a:chOff x="0" y="0"/>
            <a:chExt cx="37726609" cy="30244666"/>
          </a:xfrm>
        </p:grpSpPr>
        <p:sp>
          <p:nvSpPr>
            <p:cNvPr id="3" name="Freeform 3">
              <a:extLst>
                <a:ext uri="{FF2B5EF4-FFF2-40B4-BE49-F238E27FC236}">
                  <a16:creationId xmlns:a16="http://schemas.microsoft.com/office/drawing/2014/main" id="{515FF54A-978E-3547-994D-F391770E2422}"/>
                </a:ext>
              </a:extLst>
            </p:cNvPr>
            <p:cNvSpPr/>
            <p:nvPr/>
          </p:nvSpPr>
          <p:spPr>
            <a:xfrm rot="581744">
              <a:off x="4696893" y="7586665"/>
              <a:ext cx="29817541" cy="20292049"/>
            </a:xfrm>
            <a:custGeom>
              <a:avLst/>
              <a:gdLst/>
              <a:ahLst/>
              <a:cxnLst/>
              <a:rect l="l" t="t" r="r" b="b"/>
              <a:pathLst>
                <a:path w="29817541" h="20292049">
                  <a:moveTo>
                    <a:pt x="0" y="0"/>
                  </a:moveTo>
                  <a:lnTo>
                    <a:pt x="29817541" y="0"/>
                  </a:lnTo>
                  <a:lnTo>
                    <a:pt x="29817541" y="20292049"/>
                  </a:lnTo>
                  <a:lnTo>
                    <a:pt x="0" y="20292049"/>
                  </a:lnTo>
                  <a:lnTo>
                    <a:pt x="0" y="0"/>
                  </a:lnTo>
                  <a:close/>
                </a:path>
              </a:pathLst>
            </a:custGeom>
            <a:blipFill>
              <a:blip r:embed="rId2">
                <a:alphaModFix amt="65000"/>
              </a:blip>
              <a:stretch>
                <a:fillRect l="-171915" r="-50754"/>
              </a:stretch>
            </a:blipFill>
          </p:spPr>
          <p:txBody>
            <a:bodyPr/>
            <a:lstStyle/>
            <a:p>
              <a:endParaRPr lang="en-US"/>
            </a:p>
          </p:txBody>
        </p:sp>
        <p:sp>
          <p:nvSpPr>
            <p:cNvPr id="4" name="Freeform 4">
              <a:extLst>
                <a:ext uri="{FF2B5EF4-FFF2-40B4-BE49-F238E27FC236}">
                  <a16:creationId xmlns:a16="http://schemas.microsoft.com/office/drawing/2014/main" id="{D67A3B5E-43AD-BD50-E181-0FABCEAF2996}"/>
                </a:ext>
              </a:extLst>
            </p:cNvPr>
            <p:cNvSpPr/>
            <p:nvPr/>
          </p:nvSpPr>
          <p:spPr>
            <a:xfrm rot="-2700000">
              <a:off x="230171" y="5271659"/>
              <a:ext cx="18324082" cy="8241106"/>
            </a:xfrm>
            <a:custGeom>
              <a:avLst/>
              <a:gdLst/>
              <a:ahLst/>
              <a:cxnLst/>
              <a:rect l="l" t="t" r="r" b="b"/>
              <a:pathLst>
                <a:path w="18324082" h="8241106">
                  <a:moveTo>
                    <a:pt x="0" y="0"/>
                  </a:moveTo>
                  <a:lnTo>
                    <a:pt x="18324082" y="0"/>
                  </a:lnTo>
                  <a:lnTo>
                    <a:pt x="18324082" y="8241106"/>
                  </a:lnTo>
                  <a:lnTo>
                    <a:pt x="0" y="8241106"/>
                  </a:lnTo>
                  <a:lnTo>
                    <a:pt x="0" y="0"/>
                  </a:lnTo>
                  <a:close/>
                </a:path>
              </a:pathLst>
            </a:custGeom>
            <a:blipFill>
              <a:blip r:embed="rId3">
                <a:alphaModFix amt="75000"/>
                <a:extLst>
                  <a:ext uri="{96DAC541-7B7A-43D3-8B79-37D633B846F1}">
                    <asvg:svgBlip xmlns:asvg="http://schemas.microsoft.com/office/drawing/2016/SVG/main" r:embed="rId4"/>
                  </a:ext>
                </a:extLst>
              </a:blip>
              <a:stretch>
                <a:fillRect t="-61174" b="-61174"/>
              </a:stretch>
            </a:blipFill>
          </p:spPr>
          <p:txBody>
            <a:bodyPr/>
            <a:lstStyle/>
            <a:p>
              <a:endParaRPr lang="en-US"/>
            </a:p>
          </p:txBody>
        </p:sp>
        <p:sp>
          <p:nvSpPr>
            <p:cNvPr id="5" name="Freeform 5">
              <a:extLst>
                <a:ext uri="{FF2B5EF4-FFF2-40B4-BE49-F238E27FC236}">
                  <a16:creationId xmlns:a16="http://schemas.microsoft.com/office/drawing/2014/main" id="{3D83A913-7CFE-DC61-AA70-D05260C0A4C7}"/>
                </a:ext>
              </a:extLst>
            </p:cNvPr>
            <p:cNvSpPr/>
            <p:nvPr/>
          </p:nvSpPr>
          <p:spPr>
            <a:xfrm rot="-2700000">
              <a:off x="25765753" y="16949900"/>
              <a:ext cx="11703218" cy="5576342"/>
            </a:xfrm>
            <a:custGeom>
              <a:avLst/>
              <a:gdLst/>
              <a:ahLst/>
              <a:cxnLst/>
              <a:rect l="l" t="t" r="r" b="b"/>
              <a:pathLst>
                <a:path w="11703218" h="5576342">
                  <a:moveTo>
                    <a:pt x="0" y="0"/>
                  </a:moveTo>
                  <a:lnTo>
                    <a:pt x="11703218" y="0"/>
                  </a:lnTo>
                  <a:lnTo>
                    <a:pt x="11703218" y="5576341"/>
                  </a:lnTo>
                  <a:lnTo>
                    <a:pt x="0" y="5576341"/>
                  </a:lnTo>
                  <a:lnTo>
                    <a:pt x="0" y="0"/>
                  </a:lnTo>
                  <a:close/>
                </a:path>
              </a:pathLst>
            </a:custGeom>
            <a:blipFill>
              <a:blip r:embed="rId5">
                <a:alphaModFix amt="72000"/>
                <a:extLst>
                  <a:ext uri="{96DAC541-7B7A-43D3-8B79-37D633B846F1}">
                    <asvg:svgBlip xmlns:asvg="http://schemas.microsoft.com/office/drawing/2016/SVG/main" r:embed="rId6"/>
                  </a:ext>
                </a:extLst>
              </a:blip>
              <a:stretch>
                <a:fillRect t="-54936" b="-54936"/>
              </a:stretch>
            </a:blipFill>
          </p:spPr>
          <p:txBody>
            <a:bodyPr/>
            <a:lstStyle/>
            <a:p>
              <a:endParaRPr lang="en-US"/>
            </a:p>
          </p:txBody>
        </p:sp>
      </p:grpSp>
      <p:sp>
        <p:nvSpPr>
          <p:cNvPr id="6" name="Freeform 6">
            <a:extLst>
              <a:ext uri="{FF2B5EF4-FFF2-40B4-BE49-F238E27FC236}">
                <a16:creationId xmlns:a16="http://schemas.microsoft.com/office/drawing/2014/main" id="{31B471FC-DE03-6EE2-A877-02EBCB95EACB}"/>
              </a:ext>
            </a:extLst>
          </p:cNvPr>
          <p:cNvSpPr/>
          <p:nvPr/>
        </p:nvSpPr>
        <p:spPr>
          <a:xfrm>
            <a:off x="9144000" y="8749698"/>
            <a:ext cx="7196470" cy="138836"/>
          </a:xfrm>
          <a:custGeom>
            <a:avLst/>
            <a:gdLst/>
            <a:ahLst/>
            <a:cxnLst/>
            <a:rect l="l" t="t" r="r" b="b"/>
            <a:pathLst>
              <a:path w="7196470" h="138836">
                <a:moveTo>
                  <a:pt x="0" y="0"/>
                </a:moveTo>
                <a:lnTo>
                  <a:pt x="7196470" y="0"/>
                </a:lnTo>
                <a:lnTo>
                  <a:pt x="7196470" y="138836"/>
                </a:lnTo>
                <a:lnTo>
                  <a:pt x="0" y="138836"/>
                </a:lnTo>
                <a:lnTo>
                  <a:pt x="0" y="0"/>
                </a:lnTo>
                <a:close/>
              </a:path>
            </a:pathLst>
          </a:custGeom>
          <a:blipFill>
            <a:blip r:embed="rId7">
              <a:extLst>
                <a:ext uri="{96DAC541-7B7A-43D3-8B79-37D633B846F1}">
                  <asvg:svgBlip xmlns:asvg="http://schemas.microsoft.com/office/drawing/2016/SVG/main" r:embed="rId8"/>
                </a:ext>
              </a:extLst>
            </a:blip>
            <a:stretch>
              <a:fillRect t="-2541717" b="-2541717"/>
            </a:stretch>
          </a:blipFill>
        </p:spPr>
        <p:txBody>
          <a:bodyPr/>
          <a:lstStyle/>
          <a:p>
            <a:endParaRPr lang="en-US"/>
          </a:p>
        </p:txBody>
      </p:sp>
      <p:sp>
        <p:nvSpPr>
          <p:cNvPr id="7" name="Freeform 7">
            <a:extLst>
              <a:ext uri="{FF2B5EF4-FFF2-40B4-BE49-F238E27FC236}">
                <a16:creationId xmlns:a16="http://schemas.microsoft.com/office/drawing/2014/main" id="{97230B0B-41F9-8988-E80F-22D87E788625}"/>
              </a:ext>
            </a:extLst>
          </p:cNvPr>
          <p:cNvSpPr/>
          <p:nvPr/>
        </p:nvSpPr>
        <p:spPr>
          <a:xfrm>
            <a:off x="16232831" y="215885"/>
            <a:ext cx="1709734" cy="1237420"/>
          </a:xfrm>
          <a:custGeom>
            <a:avLst/>
            <a:gdLst/>
            <a:ahLst/>
            <a:cxnLst/>
            <a:rect l="l" t="t" r="r" b="b"/>
            <a:pathLst>
              <a:path w="1709734" h="1237420">
                <a:moveTo>
                  <a:pt x="0" y="0"/>
                </a:moveTo>
                <a:lnTo>
                  <a:pt x="1709735" y="0"/>
                </a:lnTo>
                <a:lnTo>
                  <a:pt x="1709735" y="1237420"/>
                </a:lnTo>
                <a:lnTo>
                  <a:pt x="0" y="1237420"/>
                </a:lnTo>
                <a:lnTo>
                  <a:pt x="0" y="0"/>
                </a:lnTo>
                <a:close/>
              </a:path>
            </a:pathLst>
          </a:custGeom>
          <a:blipFill>
            <a:blip r:embed="rId9"/>
            <a:stretch>
              <a:fillRect/>
            </a:stretch>
          </a:blipFill>
        </p:spPr>
        <p:txBody>
          <a:bodyPr/>
          <a:lstStyle/>
          <a:p>
            <a:endParaRPr lang="en-US"/>
          </a:p>
        </p:txBody>
      </p:sp>
      <p:grpSp>
        <p:nvGrpSpPr>
          <p:cNvPr id="8" name="Group 8">
            <a:extLst>
              <a:ext uri="{FF2B5EF4-FFF2-40B4-BE49-F238E27FC236}">
                <a16:creationId xmlns:a16="http://schemas.microsoft.com/office/drawing/2014/main" id="{150622A4-21E8-D062-96A1-75EE1AE14513}"/>
              </a:ext>
            </a:extLst>
          </p:cNvPr>
          <p:cNvGrpSpPr/>
          <p:nvPr/>
        </p:nvGrpSpPr>
        <p:grpSpPr>
          <a:xfrm>
            <a:off x="7704774" y="2585545"/>
            <a:ext cx="10070586" cy="5924319"/>
            <a:chOff x="0" y="0"/>
            <a:chExt cx="2652335" cy="1560314"/>
          </a:xfrm>
        </p:grpSpPr>
        <p:sp>
          <p:nvSpPr>
            <p:cNvPr id="9" name="Freeform 9">
              <a:extLst>
                <a:ext uri="{FF2B5EF4-FFF2-40B4-BE49-F238E27FC236}">
                  <a16:creationId xmlns:a16="http://schemas.microsoft.com/office/drawing/2014/main" id="{562D7AC1-05DC-97B2-B9B1-F4FBCA37F064}"/>
                </a:ext>
              </a:extLst>
            </p:cNvPr>
            <p:cNvSpPr/>
            <p:nvPr/>
          </p:nvSpPr>
          <p:spPr>
            <a:xfrm>
              <a:off x="0" y="0"/>
              <a:ext cx="2652335" cy="1560314"/>
            </a:xfrm>
            <a:custGeom>
              <a:avLst/>
              <a:gdLst/>
              <a:ahLst/>
              <a:cxnLst/>
              <a:rect l="l" t="t" r="r" b="b"/>
              <a:pathLst>
                <a:path w="2652335" h="1560314">
                  <a:moveTo>
                    <a:pt x="39207" y="0"/>
                  </a:moveTo>
                  <a:lnTo>
                    <a:pt x="2613128" y="0"/>
                  </a:lnTo>
                  <a:cubicBezTo>
                    <a:pt x="2623527" y="0"/>
                    <a:pt x="2633499" y="4131"/>
                    <a:pt x="2640852" y="11483"/>
                  </a:cubicBezTo>
                  <a:cubicBezTo>
                    <a:pt x="2648205" y="18836"/>
                    <a:pt x="2652335" y="28809"/>
                    <a:pt x="2652335" y="39207"/>
                  </a:cubicBezTo>
                  <a:lnTo>
                    <a:pt x="2652335" y="1521107"/>
                  </a:lnTo>
                  <a:cubicBezTo>
                    <a:pt x="2652335" y="1531506"/>
                    <a:pt x="2648205" y="1541478"/>
                    <a:pt x="2640852" y="1548831"/>
                  </a:cubicBezTo>
                  <a:cubicBezTo>
                    <a:pt x="2633499" y="1556184"/>
                    <a:pt x="2623527" y="1560314"/>
                    <a:pt x="2613128" y="1560314"/>
                  </a:cubicBezTo>
                  <a:lnTo>
                    <a:pt x="39207" y="1560314"/>
                  </a:lnTo>
                  <a:cubicBezTo>
                    <a:pt x="17554" y="1560314"/>
                    <a:pt x="0" y="1542761"/>
                    <a:pt x="0" y="1521107"/>
                  </a:cubicBezTo>
                  <a:lnTo>
                    <a:pt x="0" y="39207"/>
                  </a:lnTo>
                  <a:cubicBezTo>
                    <a:pt x="0" y="28809"/>
                    <a:pt x="4131" y="18836"/>
                    <a:pt x="11483" y="11483"/>
                  </a:cubicBezTo>
                  <a:cubicBezTo>
                    <a:pt x="18836" y="4131"/>
                    <a:pt x="28809" y="0"/>
                    <a:pt x="39207" y="0"/>
                  </a:cubicBezTo>
                  <a:close/>
                </a:path>
              </a:pathLst>
            </a:custGeom>
            <a:solidFill>
              <a:srgbClr val="FBF6F3">
                <a:alpha val="47843"/>
              </a:srgbClr>
            </a:solidFill>
          </p:spPr>
          <p:txBody>
            <a:bodyPr/>
            <a:lstStyle/>
            <a:p>
              <a:endParaRPr lang="en-US"/>
            </a:p>
          </p:txBody>
        </p:sp>
        <p:sp>
          <p:nvSpPr>
            <p:cNvPr id="10" name="TextBox 10">
              <a:extLst>
                <a:ext uri="{FF2B5EF4-FFF2-40B4-BE49-F238E27FC236}">
                  <a16:creationId xmlns:a16="http://schemas.microsoft.com/office/drawing/2014/main" id="{6C4BB3BB-A9DD-6A15-583D-2D6CB89E0D03}"/>
                </a:ext>
              </a:extLst>
            </p:cNvPr>
            <p:cNvSpPr txBox="1"/>
            <p:nvPr/>
          </p:nvSpPr>
          <p:spPr>
            <a:xfrm>
              <a:off x="0" y="-47625"/>
              <a:ext cx="2652335" cy="1607939"/>
            </a:xfrm>
            <a:prstGeom prst="rect">
              <a:avLst/>
            </a:prstGeom>
          </p:spPr>
          <p:txBody>
            <a:bodyPr lIns="50800" tIns="50800" rIns="50800" bIns="50800" rtlCol="0" anchor="ctr"/>
            <a:lstStyle/>
            <a:p>
              <a:pPr algn="ctr">
                <a:lnSpc>
                  <a:spcPts val="3500"/>
                </a:lnSpc>
              </a:pPr>
              <a:endParaRPr/>
            </a:p>
          </p:txBody>
        </p:sp>
      </p:grpSp>
      <p:sp>
        <p:nvSpPr>
          <p:cNvPr id="11" name="TextBox 11">
            <a:extLst>
              <a:ext uri="{FF2B5EF4-FFF2-40B4-BE49-F238E27FC236}">
                <a16:creationId xmlns:a16="http://schemas.microsoft.com/office/drawing/2014/main" id="{CAAFF5F3-ABC6-4EE7-09E7-3CBC9E7036EF}"/>
              </a:ext>
            </a:extLst>
          </p:cNvPr>
          <p:cNvSpPr txBox="1"/>
          <p:nvPr/>
        </p:nvSpPr>
        <p:spPr>
          <a:xfrm>
            <a:off x="8151419" y="3003738"/>
            <a:ext cx="9177295" cy="5087931"/>
          </a:xfrm>
          <a:prstGeom prst="rect">
            <a:avLst/>
          </a:prstGeom>
        </p:spPr>
        <p:txBody>
          <a:bodyPr lIns="0" tIns="0" rIns="0" bIns="0" rtlCol="0" anchor="t">
            <a:spAutoFit/>
          </a:bodyPr>
          <a:lstStyle/>
          <a:p>
            <a:pPr algn="ctr">
              <a:lnSpc>
                <a:spcPct val="150000"/>
              </a:lnSpc>
            </a:pPr>
            <a:r>
              <a:rPr lang="en-US" sz="11500" b="1" spc="417" dirty="0">
                <a:solidFill>
                  <a:srgbClr val="000000"/>
                </a:solidFill>
                <a:latin typeface="Poppins"/>
                <a:ea typeface="Poppins"/>
                <a:cs typeface="Poppins"/>
                <a:sym typeface="Poppins"/>
              </a:rPr>
              <a:t>10 minute BREAK</a:t>
            </a:r>
          </a:p>
        </p:txBody>
      </p:sp>
    </p:spTree>
    <p:extLst>
      <p:ext uri="{BB962C8B-B14F-4D97-AF65-F5344CB8AC3E}">
        <p14:creationId xmlns:p14="http://schemas.microsoft.com/office/powerpoint/2010/main" val="13898970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C69BE-19F7-78FF-9502-8D007A934EF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7603DFE-8D7C-9689-87F2-B0E3315B2A80}"/>
              </a:ext>
            </a:extLst>
          </p:cNvPr>
          <p:cNvGrpSpPr/>
          <p:nvPr/>
        </p:nvGrpSpPr>
        <p:grpSpPr>
          <a:xfrm>
            <a:off x="-6999474" y="-5329977"/>
            <a:ext cx="28294957" cy="22683500"/>
            <a:chOff x="0" y="0"/>
            <a:chExt cx="37726609" cy="30244666"/>
          </a:xfrm>
        </p:grpSpPr>
        <p:sp>
          <p:nvSpPr>
            <p:cNvPr id="3" name="Freeform 3">
              <a:extLst>
                <a:ext uri="{FF2B5EF4-FFF2-40B4-BE49-F238E27FC236}">
                  <a16:creationId xmlns:a16="http://schemas.microsoft.com/office/drawing/2014/main" id="{AF932643-2ED1-BFD8-9583-3F9D8E84694C}"/>
                </a:ext>
              </a:extLst>
            </p:cNvPr>
            <p:cNvSpPr/>
            <p:nvPr/>
          </p:nvSpPr>
          <p:spPr>
            <a:xfrm rot="581744">
              <a:off x="4696893" y="7586665"/>
              <a:ext cx="29817541" cy="20292049"/>
            </a:xfrm>
            <a:custGeom>
              <a:avLst/>
              <a:gdLst/>
              <a:ahLst/>
              <a:cxnLst/>
              <a:rect l="l" t="t" r="r" b="b"/>
              <a:pathLst>
                <a:path w="29817541" h="20292049">
                  <a:moveTo>
                    <a:pt x="0" y="0"/>
                  </a:moveTo>
                  <a:lnTo>
                    <a:pt x="29817541" y="0"/>
                  </a:lnTo>
                  <a:lnTo>
                    <a:pt x="29817541" y="20292049"/>
                  </a:lnTo>
                  <a:lnTo>
                    <a:pt x="0" y="20292049"/>
                  </a:lnTo>
                  <a:lnTo>
                    <a:pt x="0" y="0"/>
                  </a:lnTo>
                  <a:close/>
                </a:path>
              </a:pathLst>
            </a:custGeom>
            <a:blipFill>
              <a:blip r:embed="rId2">
                <a:alphaModFix amt="65000"/>
              </a:blip>
              <a:stretch>
                <a:fillRect l="-171915" r="-50754"/>
              </a:stretch>
            </a:blipFill>
          </p:spPr>
          <p:txBody>
            <a:bodyPr/>
            <a:lstStyle/>
            <a:p>
              <a:endParaRPr lang="en-US"/>
            </a:p>
          </p:txBody>
        </p:sp>
        <p:sp>
          <p:nvSpPr>
            <p:cNvPr id="4" name="Freeform 4">
              <a:extLst>
                <a:ext uri="{FF2B5EF4-FFF2-40B4-BE49-F238E27FC236}">
                  <a16:creationId xmlns:a16="http://schemas.microsoft.com/office/drawing/2014/main" id="{8EDA473B-B690-AE45-7EA4-68637D3C72BA}"/>
                </a:ext>
              </a:extLst>
            </p:cNvPr>
            <p:cNvSpPr/>
            <p:nvPr/>
          </p:nvSpPr>
          <p:spPr>
            <a:xfrm rot="-2700000">
              <a:off x="230171" y="5271659"/>
              <a:ext cx="18324082" cy="8241106"/>
            </a:xfrm>
            <a:custGeom>
              <a:avLst/>
              <a:gdLst/>
              <a:ahLst/>
              <a:cxnLst/>
              <a:rect l="l" t="t" r="r" b="b"/>
              <a:pathLst>
                <a:path w="18324082" h="8241106">
                  <a:moveTo>
                    <a:pt x="0" y="0"/>
                  </a:moveTo>
                  <a:lnTo>
                    <a:pt x="18324082" y="0"/>
                  </a:lnTo>
                  <a:lnTo>
                    <a:pt x="18324082" y="8241106"/>
                  </a:lnTo>
                  <a:lnTo>
                    <a:pt x="0" y="8241106"/>
                  </a:lnTo>
                  <a:lnTo>
                    <a:pt x="0" y="0"/>
                  </a:lnTo>
                  <a:close/>
                </a:path>
              </a:pathLst>
            </a:custGeom>
            <a:blipFill>
              <a:blip r:embed="rId3">
                <a:alphaModFix amt="75000"/>
                <a:extLst>
                  <a:ext uri="{96DAC541-7B7A-43D3-8B79-37D633B846F1}">
                    <asvg:svgBlip xmlns:asvg="http://schemas.microsoft.com/office/drawing/2016/SVG/main" r:embed="rId4"/>
                  </a:ext>
                </a:extLst>
              </a:blip>
              <a:stretch>
                <a:fillRect t="-61174" b="-61174"/>
              </a:stretch>
            </a:blipFill>
          </p:spPr>
          <p:txBody>
            <a:bodyPr/>
            <a:lstStyle/>
            <a:p>
              <a:endParaRPr lang="en-US"/>
            </a:p>
          </p:txBody>
        </p:sp>
        <p:sp>
          <p:nvSpPr>
            <p:cNvPr id="5" name="Freeform 5">
              <a:extLst>
                <a:ext uri="{FF2B5EF4-FFF2-40B4-BE49-F238E27FC236}">
                  <a16:creationId xmlns:a16="http://schemas.microsoft.com/office/drawing/2014/main" id="{B5E9BEF4-07B5-4AEA-483E-8DB7600ABE51}"/>
                </a:ext>
              </a:extLst>
            </p:cNvPr>
            <p:cNvSpPr/>
            <p:nvPr/>
          </p:nvSpPr>
          <p:spPr>
            <a:xfrm rot="-2700000">
              <a:off x="25765753" y="16949900"/>
              <a:ext cx="11703218" cy="5576342"/>
            </a:xfrm>
            <a:custGeom>
              <a:avLst/>
              <a:gdLst/>
              <a:ahLst/>
              <a:cxnLst/>
              <a:rect l="l" t="t" r="r" b="b"/>
              <a:pathLst>
                <a:path w="11703218" h="5576342">
                  <a:moveTo>
                    <a:pt x="0" y="0"/>
                  </a:moveTo>
                  <a:lnTo>
                    <a:pt x="11703218" y="0"/>
                  </a:lnTo>
                  <a:lnTo>
                    <a:pt x="11703218" y="5576341"/>
                  </a:lnTo>
                  <a:lnTo>
                    <a:pt x="0" y="5576341"/>
                  </a:lnTo>
                  <a:lnTo>
                    <a:pt x="0" y="0"/>
                  </a:lnTo>
                  <a:close/>
                </a:path>
              </a:pathLst>
            </a:custGeom>
            <a:blipFill>
              <a:blip r:embed="rId5">
                <a:alphaModFix amt="72000"/>
                <a:extLst>
                  <a:ext uri="{96DAC541-7B7A-43D3-8B79-37D633B846F1}">
                    <asvg:svgBlip xmlns:asvg="http://schemas.microsoft.com/office/drawing/2016/SVG/main" r:embed="rId6"/>
                  </a:ext>
                </a:extLst>
              </a:blip>
              <a:stretch>
                <a:fillRect t="-54936" b="-54936"/>
              </a:stretch>
            </a:blipFill>
          </p:spPr>
          <p:txBody>
            <a:bodyPr/>
            <a:lstStyle/>
            <a:p>
              <a:endParaRPr lang="en-US"/>
            </a:p>
          </p:txBody>
        </p:sp>
      </p:grpSp>
      <p:sp>
        <p:nvSpPr>
          <p:cNvPr id="6" name="Freeform 6">
            <a:extLst>
              <a:ext uri="{FF2B5EF4-FFF2-40B4-BE49-F238E27FC236}">
                <a16:creationId xmlns:a16="http://schemas.microsoft.com/office/drawing/2014/main" id="{52B1B0AE-B75F-E80A-3DF6-91D5482DF148}"/>
              </a:ext>
            </a:extLst>
          </p:cNvPr>
          <p:cNvSpPr/>
          <p:nvPr/>
        </p:nvSpPr>
        <p:spPr>
          <a:xfrm>
            <a:off x="9144000" y="8749698"/>
            <a:ext cx="7196470" cy="138836"/>
          </a:xfrm>
          <a:custGeom>
            <a:avLst/>
            <a:gdLst/>
            <a:ahLst/>
            <a:cxnLst/>
            <a:rect l="l" t="t" r="r" b="b"/>
            <a:pathLst>
              <a:path w="7196470" h="138836">
                <a:moveTo>
                  <a:pt x="0" y="0"/>
                </a:moveTo>
                <a:lnTo>
                  <a:pt x="7196470" y="0"/>
                </a:lnTo>
                <a:lnTo>
                  <a:pt x="7196470" y="138836"/>
                </a:lnTo>
                <a:lnTo>
                  <a:pt x="0" y="138836"/>
                </a:lnTo>
                <a:lnTo>
                  <a:pt x="0" y="0"/>
                </a:lnTo>
                <a:close/>
              </a:path>
            </a:pathLst>
          </a:custGeom>
          <a:blipFill>
            <a:blip r:embed="rId7">
              <a:extLst>
                <a:ext uri="{96DAC541-7B7A-43D3-8B79-37D633B846F1}">
                  <asvg:svgBlip xmlns:asvg="http://schemas.microsoft.com/office/drawing/2016/SVG/main" r:embed="rId8"/>
                </a:ext>
              </a:extLst>
            </a:blip>
            <a:stretch>
              <a:fillRect t="-2541717" b="-2541717"/>
            </a:stretch>
          </a:blipFill>
        </p:spPr>
        <p:txBody>
          <a:bodyPr/>
          <a:lstStyle/>
          <a:p>
            <a:endParaRPr lang="en-US"/>
          </a:p>
        </p:txBody>
      </p:sp>
      <p:sp>
        <p:nvSpPr>
          <p:cNvPr id="7" name="Freeform 7">
            <a:extLst>
              <a:ext uri="{FF2B5EF4-FFF2-40B4-BE49-F238E27FC236}">
                <a16:creationId xmlns:a16="http://schemas.microsoft.com/office/drawing/2014/main" id="{AA091256-090B-1A05-F449-ED6ADAFA8494}"/>
              </a:ext>
            </a:extLst>
          </p:cNvPr>
          <p:cNvSpPr/>
          <p:nvPr/>
        </p:nvSpPr>
        <p:spPr>
          <a:xfrm>
            <a:off x="16232831" y="215885"/>
            <a:ext cx="1709734" cy="1237420"/>
          </a:xfrm>
          <a:custGeom>
            <a:avLst/>
            <a:gdLst/>
            <a:ahLst/>
            <a:cxnLst/>
            <a:rect l="l" t="t" r="r" b="b"/>
            <a:pathLst>
              <a:path w="1709734" h="1237420">
                <a:moveTo>
                  <a:pt x="0" y="0"/>
                </a:moveTo>
                <a:lnTo>
                  <a:pt x="1709735" y="0"/>
                </a:lnTo>
                <a:lnTo>
                  <a:pt x="1709735" y="1237420"/>
                </a:lnTo>
                <a:lnTo>
                  <a:pt x="0" y="1237420"/>
                </a:lnTo>
                <a:lnTo>
                  <a:pt x="0" y="0"/>
                </a:lnTo>
                <a:close/>
              </a:path>
            </a:pathLst>
          </a:custGeom>
          <a:blipFill>
            <a:blip r:embed="rId9"/>
            <a:stretch>
              <a:fillRect/>
            </a:stretch>
          </a:blipFill>
        </p:spPr>
        <p:txBody>
          <a:bodyPr/>
          <a:lstStyle/>
          <a:p>
            <a:endParaRPr lang="en-US"/>
          </a:p>
        </p:txBody>
      </p:sp>
      <p:grpSp>
        <p:nvGrpSpPr>
          <p:cNvPr id="8" name="Group 8">
            <a:extLst>
              <a:ext uri="{FF2B5EF4-FFF2-40B4-BE49-F238E27FC236}">
                <a16:creationId xmlns:a16="http://schemas.microsoft.com/office/drawing/2014/main" id="{B70562CC-4B55-8824-FDF4-FF839D9D524B}"/>
              </a:ext>
            </a:extLst>
          </p:cNvPr>
          <p:cNvGrpSpPr/>
          <p:nvPr/>
        </p:nvGrpSpPr>
        <p:grpSpPr>
          <a:xfrm>
            <a:off x="7704774" y="2585545"/>
            <a:ext cx="10070586" cy="5924319"/>
            <a:chOff x="0" y="0"/>
            <a:chExt cx="2652335" cy="1560314"/>
          </a:xfrm>
        </p:grpSpPr>
        <p:sp>
          <p:nvSpPr>
            <p:cNvPr id="9" name="Freeform 9">
              <a:extLst>
                <a:ext uri="{FF2B5EF4-FFF2-40B4-BE49-F238E27FC236}">
                  <a16:creationId xmlns:a16="http://schemas.microsoft.com/office/drawing/2014/main" id="{D91486BC-5E41-A74A-47E6-D3308A73F365}"/>
                </a:ext>
              </a:extLst>
            </p:cNvPr>
            <p:cNvSpPr/>
            <p:nvPr/>
          </p:nvSpPr>
          <p:spPr>
            <a:xfrm>
              <a:off x="0" y="0"/>
              <a:ext cx="2652335" cy="1560314"/>
            </a:xfrm>
            <a:custGeom>
              <a:avLst/>
              <a:gdLst/>
              <a:ahLst/>
              <a:cxnLst/>
              <a:rect l="l" t="t" r="r" b="b"/>
              <a:pathLst>
                <a:path w="2652335" h="1560314">
                  <a:moveTo>
                    <a:pt x="39207" y="0"/>
                  </a:moveTo>
                  <a:lnTo>
                    <a:pt x="2613128" y="0"/>
                  </a:lnTo>
                  <a:cubicBezTo>
                    <a:pt x="2623527" y="0"/>
                    <a:pt x="2633499" y="4131"/>
                    <a:pt x="2640852" y="11483"/>
                  </a:cubicBezTo>
                  <a:cubicBezTo>
                    <a:pt x="2648205" y="18836"/>
                    <a:pt x="2652335" y="28809"/>
                    <a:pt x="2652335" y="39207"/>
                  </a:cubicBezTo>
                  <a:lnTo>
                    <a:pt x="2652335" y="1521107"/>
                  </a:lnTo>
                  <a:cubicBezTo>
                    <a:pt x="2652335" y="1531506"/>
                    <a:pt x="2648205" y="1541478"/>
                    <a:pt x="2640852" y="1548831"/>
                  </a:cubicBezTo>
                  <a:cubicBezTo>
                    <a:pt x="2633499" y="1556184"/>
                    <a:pt x="2623527" y="1560314"/>
                    <a:pt x="2613128" y="1560314"/>
                  </a:cubicBezTo>
                  <a:lnTo>
                    <a:pt x="39207" y="1560314"/>
                  </a:lnTo>
                  <a:cubicBezTo>
                    <a:pt x="17554" y="1560314"/>
                    <a:pt x="0" y="1542761"/>
                    <a:pt x="0" y="1521107"/>
                  </a:cubicBezTo>
                  <a:lnTo>
                    <a:pt x="0" y="39207"/>
                  </a:lnTo>
                  <a:cubicBezTo>
                    <a:pt x="0" y="28809"/>
                    <a:pt x="4131" y="18836"/>
                    <a:pt x="11483" y="11483"/>
                  </a:cubicBezTo>
                  <a:cubicBezTo>
                    <a:pt x="18836" y="4131"/>
                    <a:pt x="28809" y="0"/>
                    <a:pt x="39207" y="0"/>
                  </a:cubicBezTo>
                  <a:close/>
                </a:path>
              </a:pathLst>
            </a:custGeom>
            <a:solidFill>
              <a:srgbClr val="FBF6F3">
                <a:alpha val="47843"/>
              </a:srgbClr>
            </a:solidFill>
          </p:spPr>
          <p:txBody>
            <a:bodyPr/>
            <a:lstStyle/>
            <a:p>
              <a:endParaRPr lang="en-US"/>
            </a:p>
          </p:txBody>
        </p:sp>
        <p:sp>
          <p:nvSpPr>
            <p:cNvPr id="10" name="TextBox 10">
              <a:extLst>
                <a:ext uri="{FF2B5EF4-FFF2-40B4-BE49-F238E27FC236}">
                  <a16:creationId xmlns:a16="http://schemas.microsoft.com/office/drawing/2014/main" id="{E26237B3-7F03-129B-F512-28FE18C48B1F}"/>
                </a:ext>
              </a:extLst>
            </p:cNvPr>
            <p:cNvSpPr txBox="1"/>
            <p:nvPr/>
          </p:nvSpPr>
          <p:spPr>
            <a:xfrm>
              <a:off x="0" y="-47625"/>
              <a:ext cx="2652335" cy="1607939"/>
            </a:xfrm>
            <a:prstGeom prst="rect">
              <a:avLst/>
            </a:prstGeom>
          </p:spPr>
          <p:txBody>
            <a:bodyPr lIns="50800" tIns="50800" rIns="50800" bIns="50800" rtlCol="0" anchor="ctr"/>
            <a:lstStyle/>
            <a:p>
              <a:pPr algn="ctr">
                <a:lnSpc>
                  <a:spcPts val="3500"/>
                </a:lnSpc>
              </a:pPr>
              <a:endParaRPr/>
            </a:p>
          </p:txBody>
        </p:sp>
      </p:grpSp>
      <p:sp>
        <p:nvSpPr>
          <p:cNvPr id="11" name="TextBox 11">
            <a:extLst>
              <a:ext uri="{FF2B5EF4-FFF2-40B4-BE49-F238E27FC236}">
                <a16:creationId xmlns:a16="http://schemas.microsoft.com/office/drawing/2014/main" id="{F5F4E725-E6DC-E7E5-4ED2-C5F590741756}"/>
              </a:ext>
            </a:extLst>
          </p:cNvPr>
          <p:cNvSpPr txBox="1"/>
          <p:nvPr/>
        </p:nvSpPr>
        <p:spPr>
          <a:xfrm>
            <a:off x="8151419" y="3003738"/>
            <a:ext cx="9177295" cy="5087931"/>
          </a:xfrm>
          <a:prstGeom prst="rect">
            <a:avLst/>
          </a:prstGeom>
        </p:spPr>
        <p:txBody>
          <a:bodyPr lIns="0" tIns="0" rIns="0" bIns="0" rtlCol="0" anchor="t">
            <a:spAutoFit/>
          </a:bodyPr>
          <a:lstStyle/>
          <a:p>
            <a:pPr algn="ctr">
              <a:lnSpc>
                <a:spcPct val="150000"/>
              </a:lnSpc>
            </a:pPr>
            <a:r>
              <a:rPr lang="en-US" sz="11500" b="1" spc="417" dirty="0">
                <a:solidFill>
                  <a:srgbClr val="000000"/>
                </a:solidFill>
                <a:latin typeface="Poppins"/>
                <a:ea typeface="Poppins"/>
                <a:cs typeface="Poppins"/>
                <a:sym typeface="Poppins"/>
              </a:rPr>
              <a:t>Things to consider</a:t>
            </a:r>
          </a:p>
        </p:txBody>
      </p:sp>
    </p:spTree>
    <p:extLst>
      <p:ext uri="{BB962C8B-B14F-4D97-AF65-F5344CB8AC3E}">
        <p14:creationId xmlns:p14="http://schemas.microsoft.com/office/powerpoint/2010/main" val="39832286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5D6CB"/>
        </a:solidFill>
        <a:effectLst/>
      </p:bgPr>
    </p:bg>
    <p:spTree>
      <p:nvGrpSpPr>
        <p:cNvPr id="1" name="Shape 305">
          <a:extLst>
            <a:ext uri="{FF2B5EF4-FFF2-40B4-BE49-F238E27FC236}">
              <a16:creationId xmlns:a16="http://schemas.microsoft.com/office/drawing/2014/main" id="{B4A5AE1C-4CA0-22D3-52D1-D06A8A055E98}"/>
            </a:ext>
          </a:extLst>
        </p:cNvPr>
        <p:cNvGrpSpPr/>
        <p:nvPr/>
      </p:nvGrpSpPr>
      <p:grpSpPr>
        <a:xfrm>
          <a:off x="0" y="0"/>
          <a:ext cx="0" cy="0"/>
          <a:chOff x="0" y="0"/>
          <a:chExt cx="0" cy="0"/>
        </a:xfrm>
      </p:grpSpPr>
      <p:sp>
        <p:nvSpPr>
          <p:cNvPr id="306" name="Google Shape;306;p27">
            <a:extLst>
              <a:ext uri="{FF2B5EF4-FFF2-40B4-BE49-F238E27FC236}">
                <a16:creationId xmlns:a16="http://schemas.microsoft.com/office/drawing/2014/main" id="{CBA0E893-D4FE-E9C1-8776-1C64EDEBBEB8}"/>
              </a:ext>
            </a:extLst>
          </p:cNvPr>
          <p:cNvSpPr/>
          <p:nvPr/>
        </p:nvSpPr>
        <p:spPr>
          <a:xfrm rot="8100000">
            <a:off x="-8574136" y="-2647501"/>
            <a:ext cx="13743062" cy="6180830"/>
          </a:xfrm>
          <a:custGeom>
            <a:avLst/>
            <a:gdLst/>
            <a:ahLst/>
            <a:cxnLst/>
            <a:rect l="l" t="t" r="r" b="b"/>
            <a:pathLst>
              <a:path w="9162041" h="4120553" extrusionOk="0">
                <a:moveTo>
                  <a:pt x="9162041" y="4120552"/>
                </a:moveTo>
                <a:lnTo>
                  <a:pt x="0" y="4120552"/>
                </a:lnTo>
                <a:lnTo>
                  <a:pt x="0" y="0"/>
                </a:lnTo>
                <a:lnTo>
                  <a:pt x="9162041" y="0"/>
                </a:lnTo>
                <a:lnTo>
                  <a:pt x="9162041" y="4120552"/>
                </a:lnTo>
                <a:close/>
              </a:path>
            </a:pathLst>
          </a:custGeom>
          <a:blipFill rotWithShape="1">
            <a:blip r:embed="rId3">
              <a:alphaModFix amt="75000"/>
            </a:blip>
            <a:stretch>
              <a:fillRect t="-61165" b="-61165"/>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307" name="Google Shape;307;p27">
            <a:extLst>
              <a:ext uri="{FF2B5EF4-FFF2-40B4-BE49-F238E27FC236}">
                <a16:creationId xmlns:a16="http://schemas.microsoft.com/office/drawing/2014/main" id="{53E1A5E5-AE06-ABB9-2289-87065F8E6D64}"/>
              </a:ext>
            </a:extLst>
          </p:cNvPr>
          <p:cNvSpPr/>
          <p:nvPr/>
        </p:nvSpPr>
        <p:spPr>
          <a:xfrm rot="-2700000">
            <a:off x="12906565" y="8783770"/>
            <a:ext cx="8777414" cy="4182257"/>
          </a:xfrm>
          <a:custGeom>
            <a:avLst/>
            <a:gdLst/>
            <a:ahLst/>
            <a:cxnLst/>
            <a:rect l="l" t="t" r="r" b="b"/>
            <a:pathLst>
              <a:path w="5851609" h="2788171" extrusionOk="0">
                <a:moveTo>
                  <a:pt x="0" y="0"/>
                </a:moveTo>
                <a:lnTo>
                  <a:pt x="5851609" y="0"/>
                </a:lnTo>
                <a:lnTo>
                  <a:pt x="5851609" y="2788171"/>
                </a:lnTo>
                <a:lnTo>
                  <a:pt x="0" y="2788171"/>
                </a:lnTo>
                <a:lnTo>
                  <a:pt x="0" y="0"/>
                </a:lnTo>
                <a:close/>
              </a:path>
            </a:pathLst>
          </a:custGeom>
          <a:blipFill rotWithShape="1">
            <a:blip r:embed="rId4">
              <a:alphaModFix amt="72000"/>
            </a:blip>
            <a:stretch>
              <a:fillRect t="-54927" b="-54927"/>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308" name="Google Shape;308;p27">
            <a:extLst>
              <a:ext uri="{FF2B5EF4-FFF2-40B4-BE49-F238E27FC236}">
                <a16:creationId xmlns:a16="http://schemas.microsoft.com/office/drawing/2014/main" id="{9DADE563-49AB-C160-AB25-9E8FFC5B7185}"/>
              </a:ext>
            </a:extLst>
          </p:cNvPr>
          <p:cNvSpPr/>
          <p:nvPr/>
        </p:nvSpPr>
        <p:spPr>
          <a:xfrm>
            <a:off x="230984" y="8865356"/>
            <a:ext cx="1709735" cy="1237421"/>
          </a:xfrm>
          <a:custGeom>
            <a:avLst/>
            <a:gdLst/>
            <a:ahLst/>
            <a:cxnLst/>
            <a:rect l="l" t="t" r="r" b="b"/>
            <a:pathLst>
              <a:path w="1139823" h="824947" extrusionOk="0">
                <a:moveTo>
                  <a:pt x="0" y="0"/>
                </a:moveTo>
                <a:lnTo>
                  <a:pt x="1139822" y="0"/>
                </a:lnTo>
                <a:lnTo>
                  <a:pt x="1139822" y="824947"/>
                </a:lnTo>
                <a:lnTo>
                  <a:pt x="0" y="824947"/>
                </a:lnTo>
                <a:lnTo>
                  <a:pt x="0" y="0"/>
                </a:lnTo>
                <a:close/>
              </a:path>
            </a:pathLst>
          </a:custGeom>
          <a:blipFill rotWithShape="1">
            <a:blip r:embed="rId5">
              <a:alphaModFix/>
            </a:blip>
            <a:stretch>
              <a:fillRect/>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2" name="Google Shape;104;p14">
            <a:extLst>
              <a:ext uri="{FF2B5EF4-FFF2-40B4-BE49-F238E27FC236}">
                <a16:creationId xmlns:a16="http://schemas.microsoft.com/office/drawing/2014/main" id="{650957E7-254E-6DAD-52C2-BF929DC26A4E}"/>
              </a:ext>
            </a:extLst>
          </p:cNvPr>
          <p:cNvSpPr/>
          <p:nvPr/>
        </p:nvSpPr>
        <p:spPr>
          <a:xfrm>
            <a:off x="10541595" y="2624476"/>
            <a:ext cx="7005380" cy="5753195"/>
          </a:xfrm>
          <a:custGeom>
            <a:avLst/>
            <a:gdLst/>
            <a:ahLst/>
            <a:cxnLst/>
            <a:rect l="l" t="t" r="r" b="b"/>
            <a:pathLst>
              <a:path w="2507044" h="1483940" extrusionOk="0">
                <a:moveTo>
                  <a:pt x="2382583" y="1483940"/>
                </a:moveTo>
                <a:lnTo>
                  <a:pt x="124460" y="1483940"/>
                </a:lnTo>
                <a:cubicBezTo>
                  <a:pt x="55880" y="1483940"/>
                  <a:pt x="0" y="1428060"/>
                  <a:pt x="0" y="1359480"/>
                </a:cubicBezTo>
                <a:lnTo>
                  <a:pt x="0" y="124460"/>
                </a:lnTo>
                <a:cubicBezTo>
                  <a:pt x="0" y="55880"/>
                  <a:pt x="55880" y="0"/>
                  <a:pt x="124460" y="0"/>
                </a:cubicBezTo>
                <a:lnTo>
                  <a:pt x="2382584" y="0"/>
                </a:lnTo>
                <a:cubicBezTo>
                  <a:pt x="2451164" y="0"/>
                  <a:pt x="2507044" y="55880"/>
                  <a:pt x="2507044" y="124460"/>
                </a:cubicBezTo>
                <a:lnTo>
                  <a:pt x="2507044" y="1359480"/>
                </a:lnTo>
                <a:cubicBezTo>
                  <a:pt x="2507044" y="1428060"/>
                  <a:pt x="2451164" y="1483940"/>
                  <a:pt x="2382584" y="1483940"/>
                </a:cubicBezTo>
                <a:close/>
              </a:path>
            </a:pathLst>
          </a:custGeom>
          <a:solidFill>
            <a:srgbClr val="FBF6F3">
              <a:alpha val="80000"/>
            </a:srgbClr>
          </a:solidFill>
          <a:ln>
            <a:noFill/>
          </a:ln>
        </p:spPr>
        <p:txBody>
          <a:bodyPr spcFirstLastPara="1" wrap="square" lIns="137138" tIns="137138" rIns="137138" bIns="137138" anchor="ctr" anchorCtr="0">
            <a:noAutofit/>
          </a:bodyPr>
          <a:lstStyle/>
          <a:p>
            <a:pPr>
              <a:buClr>
                <a:srgbClr val="000000"/>
              </a:buClr>
              <a:buSzPts val="1400"/>
            </a:pPr>
            <a:endParaRPr sz="2100">
              <a:solidFill>
                <a:srgbClr val="000000"/>
              </a:solidFill>
              <a:latin typeface="Arial"/>
              <a:ea typeface="Arial"/>
              <a:cs typeface="Arial"/>
              <a:sym typeface="Arial"/>
            </a:endParaRPr>
          </a:p>
        </p:txBody>
      </p:sp>
      <p:sp>
        <p:nvSpPr>
          <p:cNvPr id="3" name="Google Shape;260;p23">
            <a:extLst>
              <a:ext uri="{FF2B5EF4-FFF2-40B4-BE49-F238E27FC236}">
                <a16:creationId xmlns:a16="http://schemas.microsoft.com/office/drawing/2014/main" id="{B753F356-BD61-8B1C-2C18-6D80484DFF3A}"/>
              </a:ext>
            </a:extLst>
          </p:cNvPr>
          <p:cNvSpPr txBox="1"/>
          <p:nvPr/>
        </p:nvSpPr>
        <p:spPr>
          <a:xfrm>
            <a:off x="11037131" y="4446303"/>
            <a:ext cx="6014308" cy="1846659"/>
          </a:xfrm>
          <a:prstGeom prst="rect">
            <a:avLst/>
          </a:prstGeom>
          <a:noFill/>
          <a:ln>
            <a:noFill/>
          </a:ln>
        </p:spPr>
        <p:txBody>
          <a:bodyPr spcFirstLastPara="1" wrap="square" lIns="0" tIns="0" rIns="0" bIns="0" anchor="t" anchorCtr="0">
            <a:spAutoFit/>
          </a:bodyPr>
          <a:lstStyle/>
          <a:p>
            <a:pPr marL="342900" lvl="0" indent="-342900" algn="ctr">
              <a:buNone/>
              <a:tabLst>
                <a:tab pos="457200" algn="l"/>
              </a:tabLst>
            </a:pPr>
            <a:r>
              <a:rPr lang="en-GB" sz="6000" b="1" dirty="0">
                <a:latin typeface="Poppins" pitchFamily="2" charset="77"/>
                <a:ea typeface="Times New Roman" panose="02020603050405020304" pitchFamily="18" charset="0"/>
                <a:cs typeface="Poppins" pitchFamily="2" charset="77"/>
              </a:rPr>
              <a:t>Independence &amp; conflicts</a:t>
            </a:r>
            <a:endParaRPr lang="en-GB" sz="6000" dirty="0">
              <a:latin typeface="Poppins" pitchFamily="2" charset="77"/>
              <a:ea typeface="Times New Roman" panose="02020603050405020304" pitchFamily="18" charset="0"/>
              <a:cs typeface="Poppins" pitchFamily="2" charset="77"/>
            </a:endParaRPr>
          </a:p>
        </p:txBody>
      </p:sp>
      <p:sp>
        <p:nvSpPr>
          <p:cNvPr id="4" name="TextBox 3">
            <a:extLst>
              <a:ext uri="{FF2B5EF4-FFF2-40B4-BE49-F238E27FC236}">
                <a16:creationId xmlns:a16="http://schemas.microsoft.com/office/drawing/2014/main" id="{AC954F4D-391C-CA19-E384-8FC64C7B4739}"/>
              </a:ext>
            </a:extLst>
          </p:cNvPr>
          <p:cNvSpPr txBox="1"/>
          <p:nvPr/>
        </p:nvSpPr>
        <p:spPr>
          <a:xfrm>
            <a:off x="1085960" y="2877590"/>
            <a:ext cx="8685289" cy="5509200"/>
          </a:xfrm>
          <a:prstGeom prst="rect">
            <a:avLst/>
          </a:prstGeom>
          <a:noFill/>
        </p:spPr>
        <p:txBody>
          <a:bodyPr wrap="square">
            <a:spAutoFit/>
          </a:bodyPr>
          <a:lstStyle/>
          <a:p>
            <a:pPr marL="342900" lvl="0" indent="-342900">
              <a:buSzPts val="1000"/>
              <a:buFont typeface="Symbol" pitchFamily="2" charset="2"/>
              <a:buChar char=""/>
              <a:tabLst>
                <a:tab pos="457200" algn="l"/>
              </a:tabLst>
            </a:pPr>
            <a:r>
              <a:rPr lang="en-GB" sz="4400" dirty="0">
                <a:latin typeface="Poppins" pitchFamily="2" charset="77"/>
                <a:ea typeface="Times New Roman" panose="02020603050405020304" pitchFamily="18" charset="0"/>
                <a:cs typeface="Poppins" pitchFamily="2" charset="77"/>
              </a:rPr>
              <a:t>Can the steering group continue to make decisions in the best interests of the Forum?</a:t>
            </a:r>
          </a:p>
          <a:p>
            <a:pPr marL="342900" lvl="0" indent="-342900">
              <a:buSzPts val="1000"/>
              <a:buFont typeface="Symbol" pitchFamily="2" charset="2"/>
              <a:buChar char=""/>
              <a:tabLst>
                <a:tab pos="457200" algn="l"/>
              </a:tabLst>
            </a:pPr>
            <a:endParaRPr lang="en-GB" sz="4400" dirty="0">
              <a:latin typeface="Poppins" pitchFamily="2" charset="77"/>
              <a:ea typeface="Times New Roman" panose="02020603050405020304" pitchFamily="18" charset="0"/>
              <a:cs typeface="Poppins" pitchFamily="2" charset="77"/>
            </a:endParaRPr>
          </a:p>
          <a:p>
            <a:pPr marL="342900" lvl="0" indent="-342900">
              <a:buSzPts val="1000"/>
              <a:buFont typeface="Symbol" pitchFamily="2" charset="2"/>
              <a:buChar char=""/>
              <a:tabLst>
                <a:tab pos="457200" algn="l"/>
              </a:tabLst>
            </a:pPr>
            <a:r>
              <a:rPr lang="en-GB" sz="4400" dirty="0">
                <a:latin typeface="Poppins" pitchFamily="2" charset="77"/>
                <a:ea typeface="Times New Roman" panose="02020603050405020304" pitchFamily="18" charset="0"/>
                <a:cs typeface="Poppins" pitchFamily="2" charset="77"/>
              </a:rPr>
              <a:t>Can we identify, record, and manage conflicts of interest</a:t>
            </a:r>
          </a:p>
          <a:p>
            <a:endParaRPr lang="en-GB" sz="4400" dirty="0">
              <a:latin typeface="Poppins" pitchFamily="2" charset="77"/>
              <a:cs typeface="Poppins" pitchFamily="2" charset="77"/>
            </a:endParaRPr>
          </a:p>
        </p:txBody>
      </p:sp>
    </p:spTree>
    <p:extLst>
      <p:ext uri="{BB962C8B-B14F-4D97-AF65-F5344CB8AC3E}">
        <p14:creationId xmlns:p14="http://schemas.microsoft.com/office/powerpoint/2010/main" val="13371862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5D6CB"/>
        </a:solidFill>
        <a:effectLst/>
      </p:bgPr>
    </p:bg>
    <p:spTree>
      <p:nvGrpSpPr>
        <p:cNvPr id="1" name="Shape 305">
          <a:extLst>
            <a:ext uri="{FF2B5EF4-FFF2-40B4-BE49-F238E27FC236}">
              <a16:creationId xmlns:a16="http://schemas.microsoft.com/office/drawing/2014/main" id="{73EFCB6E-BB7C-E030-9D0B-4872B74B5E52}"/>
            </a:ext>
          </a:extLst>
        </p:cNvPr>
        <p:cNvGrpSpPr/>
        <p:nvPr/>
      </p:nvGrpSpPr>
      <p:grpSpPr>
        <a:xfrm>
          <a:off x="0" y="0"/>
          <a:ext cx="0" cy="0"/>
          <a:chOff x="0" y="0"/>
          <a:chExt cx="0" cy="0"/>
        </a:xfrm>
      </p:grpSpPr>
      <p:sp>
        <p:nvSpPr>
          <p:cNvPr id="306" name="Google Shape;306;p27">
            <a:extLst>
              <a:ext uri="{FF2B5EF4-FFF2-40B4-BE49-F238E27FC236}">
                <a16:creationId xmlns:a16="http://schemas.microsoft.com/office/drawing/2014/main" id="{D9F656BA-E2A5-2518-3F5D-12718AFF8EA7}"/>
              </a:ext>
            </a:extLst>
          </p:cNvPr>
          <p:cNvSpPr/>
          <p:nvPr/>
        </p:nvSpPr>
        <p:spPr>
          <a:xfrm rot="8100000">
            <a:off x="-8574136" y="-2647501"/>
            <a:ext cx="13743062" cy="6180830"/>
          </a:xfrm>
          <a:custGeom>
            <a:avLst/>
            <a:gdLst/>
            <a:ahLst/>
            <a:cxnLst/>
            <a:rect l="l" t="t" r="r" b="b"/>
            <a:pathLst>
              <a:path w="9162041" h="4120553" extrusionOk="0">
                <a:moveTo>
                  <a:pt x="9162041" y="4120552"/>
                </a:moveTo>
                <a:lnTo>
                  <a:pt x="0" y="4120552"/>
                </a:lnTo>
                <a:lnTo>
                  <a:pt x="0" y="0"/>
                </a:lnTo>
                <a:lnTo>
                  <a:pt x="9162041" y="0"/>
                </a:lnTo>
                <a:lnTo>
                  <a:pt x="9162041" y="4120552"/>
                </a:lnTo>
                <a:close/>
              </a:path>
            </a:pathLst>
          </a:custGeom>
          <a:blipFill rotWithShape="1">
            <a:blip r:embed="rId3">
              <a:alphaModFix amt="75000"/>
            </a:blip>
            <a:stretch>
              <a:fillRect t="-61165" b="-61165"/>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307" name="Google Shape;307;p27">
            <a:extLst>
              <a:ext uri="{FF2B5EF4-FFF2-40B4-BE49-F238E27FC236}">
                <a16:creationId xmlns:a16="http://schemas.microsoft.com/office/drawing/2014/main" id="{55ABDD76-8C64-34D3-4D0F-29D40A6AFF25}"/>
              </a:ext>
            </a:extLst>
          </p:cNvPr>
          <p:cNvSpPr/>
          <p:nvPr/>
        </p:nvSpPr>
        <p:spPr>
          <a:xfrm rot="-2700000">
            <a:off x="12906565" y="8783770"/>
            <a:ext cx="8777414" cy="4182257"/>
          </a:xfrm>
          <a:custGeom>
            <a:avLst/>
            <a:gdLst/>
            <a:ahLst/>
            <a:cxnLst/>
            <a:rect l="l" t="t" r="r" b="b"/>
            <a:pathLst>
              <a:path w="5851609" h="2788171" extrusionOk="0">
                <a:moveTo>
                  <a:pt x="0" y="0"/>
                </a:moveTo>
                <a:lnTo>
                  <a:pt x="5851609" y="0"/>
                </a:lnTo>
                <a:lnTo>
                  <a:pt x="5851609" y="2788171"/>
                </a:lnTo>
                <a:lnTo>
                  <a:pt x="0" y="2788171"/>
                </a:lnTo>
                <a:lnTo>
                  <a:pt x="0" y="0"/>
                </a:lnTo>
                <a:close/>
              </a:path>
            </a:pathLst>
          </a:custGeom>
          <a:blipFill rotWithShape="1">
            <a:blip r:embed="rId4">
              <a:alphaModFix amt="72000"/>
            </a:blip>
            <a:stretch>
              <a:fillRect t="-54927" b="-54927"/>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308" name="Google Shape;308;p27">
            <a:extLst>
              <a:ext uri="{FF2B5EF4-FFF2-40B4-BE49-F238E27FC236}">
                <a16:creationId xmlns:a16="http://schemas.microsoft.com/office/drawing/2014/main" id="{DBCA357C-ECA9-908D-D6E6-224D4D25D606}"/>
              </a:ext>
            </a:extLst>
          </p:cNvPr>
          <p:cNvSpPr/>
          <p:nvPr/>
        </p:nvSpPr>
        <p:spPr>
          <a:xfrm>
            <a:off x="230984" y="8865356"/>
            <a:ext cx="1709735" cy="1237421"/>
          </a:xfrm>
          <a:custGeom>
            <a:avLst/>
            <a:gdLst/>
            <a:ahLst/>
            <a:cxnLst/>
            <a:rect l="l" t="t" r="r" b="b"/>
            <a:pathLst>
              <a:path w="1139823" h="824947" extrusionOk="0">
                <a:moveTo>
                  <a:pt x="0" y="0"/>
                </a:moveTo>
                <a:lnTo>
                  <a:pt x="1139822" y="0"/>
                </a:lnTo>
                <a:lnTo>
                  <a:pt x="1139822" y="824947"/>
                </a:lnTo>
                <a:lnTo>
                  <a:pt x="0" y="824947"/>
                </a:lnTo>
                <a:lnTo>
                  <a:pt x="0" y="0"/>
                </a:lnTo>
                <a:close/>
              </a:path>
            </a:pathLst>
          </a:custGeom>
          <a:blipFill rotWithShape="1">
            <a:blip r:embed="rId5">
              <a:alphaModFix/>
            </a:blip>
            <a:stretch>
              <a:fillRect/>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2" name="Google Shape;104;p14">
            <a:extLst>
              <a:ext uri="{FF2B5EF4-FFF2-40B4-BE49-F238E27FC236}">
                <a16:creationId xmlns:a16="http://schemas.microsoft.com/office/drawing/2014/main" id="{D628A2E7-923D-88C5-9FE6-5841D99F7103}"/>
              </a:ext>
            </a:extLst>
          </p:cNvPr>
          <p:cNvSpPr/>
          <p:nvPr/>
        </p:nvSpPr>
        <p:spPr>
          <a:xfrm>
            <a:off x="10541595" y="2266902"/>
            <a:ext cx="7005380" cy="5753195"/>
          </a:xfrm>
          <a:custGeom>
            <a:avLst/>
            <a:gdLst/>
            <a:ahLst/>
            <a:cxnLst/>
            <a:rect l="l" t="t" r="r" b="b"/>
            <a:pathLst>
              <a:path w="2507044" h="1483940" extrusionOk="0">
                <a:moveTo>
                  <a:pt x="2382583" y="1483940"/>
                </a:moveTo>
                <a:lnTo>
                  <a:pt x="124460" y="1483940"/>
                </a:lnTo>
                <a:cubicBezTo>
                  <a:pt x="55880" y="1483940"/>
                  <a:pt x="0" y="1428060"/>
                  <a:pt x="0" y="1359480"/>
                </a:cubicBezTo>
                <a:lnTo>
                  <a:pt x="0" y="124460"/>
                </a:lnTo>
                <a:cubicBezTo>
                  <a:pt x="0" y="55880"/>
                  <a:pt x="55880" y="0"/>
                  <a:pt x="124460" y="0"/>
                </a:cubicBezTo>
                <a:lnTo>
                  <a:pt x="2382584" y="0"/>
                </a:lnTo>
                <a:cubicBezTo>
                  <a:pt x="2451164" y="0"/>
                  <a:pt x="2507044" y="55880"/>
                  <a:pt x="2507044" y="124460"/>
                </a:cubicBezTo>
                <a:lnTo>
                  <a:pt x="2507044" y="1359480"/>
                </a:lnTo>
                <a:cubicBezTo>
                  <a:pt x="2507044" y="1428060"/>
                  <a:pt x="2451164" y="1483940"/>
                  <a:pt x="2382584" y="1483940"/>
                </a:cubicBezTo>
                <a:close/>
              </a:path>
            </a:pathLst>
          </a:custGeom>
          <a:solidFill>
            <a:srgbClr val="FBF6F3">
              <a:alpha val="80000"/>
            </a:srgbClr>
          </a:solidFill>
          <a:ln>
            <a:noFill/>
          </a:ln>
        </p:spPr>
        <p:txBody>
          <a:bodyPr spcFirstLastPara="1" wrap="square" lIns="137138" tIns="137138" rIns="137138" bIns="137138" anchor="ctr" anchorCtr="0">
            <a:noAutofit/>
          </a:bodyPr>
          <a:lstStyle/>
          <a:p>
            <a:pPr>
              <a:buClr>
                <a:srgbClr val="000000"/>
              </a:buClr>
              <a:buSzPts val="1400"/>
            </a:pPr>
            <a:endParaRPr sz="2100">
              <a:solidFill>
                <a:srgbClr val="000000"/>
              </a:solidFill>
              <a:latin typeface="Arial"/>
              <a:ea typeface="Arial"/>
              <a:cs typeface="Arial"/>
              <a:sym typeface="Arial"/>
            </a:endParaRPr>
          </a:p>
        </p:txBody>
      </p:sp>
      <p:sp>
        <p:nvSpPr>
          <p:cNvPr id="3" name="Google Shape;260;p23">
            <a:extLst>
              <a:ext uri="{FF2B5EF4-FFF2-40B4-BE49-F238E27FC236}">
                <a16:creationId xmlns:a16="http://schemas.microsoft.com/office/drawing/2014/main" id="{8A6DD3E5-CB80-662C-73D4-5EA4E6747E4F}"/>
              </a:ext>
            </a:extLst>
          </p:cNvPr>
          <p:cNvSpPr txBox="1"/>
          <p:nvPr/>
        </p:nvSpPr>
        <p:spPr>
          <a:xfrm>
            <a:off x="11037131" y="4577743"/>
            <a:ext cx="6014308" cy="923330"/>
          </a:xfrm>
          <a:prstGeom prst="rect">
            <a:avLst/>
          </a:prstGeom>
          <a:noFill/>
          <a:ln>
            <a:noFill/>
          </a:ln>
        </p:spPr>
        <p:txBody>
          <a:bodyPr spcFirstLastPara="1" wrap="square" lIns="0" tIns="0" rIns="0" bIns="0" anchor="t" anchorCtr="0">
            <a:spAutoFit/>
          </a:bodyPr>
          <a:lstStyle/>
          <a:p>
            <a:pPr lvl="0" algn="ctr">
              <a:tabLst>
                <a:tab pos="457200" algn="l"/>
              </a:tabLst>
            </a:pPr>
            <a:r>
              <a:rPr lang="en-GB" sz="6000" b="1" dirty="0">
                <a:latin typeface="Poppins" pitchFamily="2" charset="77"/>
                <a:ea typeface="Times New Roman" panose="02020603050405020304" pitchFamily="18" charset="0"/>
                <a:cs typeface="Poppins" pitchFamily="2" charset="77"/>
              </a:rPr>
              <a:t>Purpose fit</a:t>
            </a:r>
            <a:endParaRPr lang="en-GB" sz="6000" dirty="0">
              <a:latin typeface="Poppins" pitchFamily="2" charset="77"/>
              <a:ea typeface="Times New Roman" panose="02020603050405020304" pitchFamily="18" charset="0"/>
              <a:cs typeface="Poppins" pitchFamily="2" charset="77"/>
            </a:endParaRPr>
          </a:p>
        </p:txBody>
      </p:sp>
      <p:sp>
        <p:nvSpPr>
          <p:cNvPr id="4" name="TextBox 3">
            <a:extLst>
              <a:ext uri="{FF2B5EF4-FFF2-40B4-BE49-F238E27FC236}">
                <a16:creationId xmlns:a16="http://schemas.microsoft.com/office/drawing/2014/main" id="{D3068C62-9AAB-0C0D-898D-1BFED77F7DF0}"/>
              </a:ext>
            </a:extLst>
          </p:cNvPr>
          <p:cNvSpPr txBox="1"/>
          <p:nvPr/>
        </p:nvSpPr>
        <p:spPr>
          <a:xfrm>
            <a:off x="1085960" y="2877590"/>
            <a:ext cx="8685289" cy="5509200"/>
          </a:xfrm>
          <a:prstGeom prst="rect">
            <a:avLst/>
          </a:prstGeom>
          <a:noFill/>
        </p:spPr>
        <p:txBody>
          <a:bodyPr wrap="square">
            <a:spAutoFit/>
          </a:bodyPr>
          <a:lstStyle/>
          <a:p>
            <a:pPr marL="342900" lvl="0" indent="-342900">
              <a:buSzPts val="1000"/>
              <a:buFont typeface="Symbol" pitchFamily="2" charset="2"/>
              <a:buChar char=""/>
              <a:tabLst>
                <a:tab pos="457200" algn="l"/>
              </a:tabLst>
            </a:pPr>
            <a:r>
              <a:rPr lang="en-GB" sz="4400" dirty="0">
                <a:latin typeface="Poppins" pitchFamily="2" charset="77"/>
                <a:ea typeface="Times New Roman" panose="02020603050405020304" pitchFamily="18" charset="0"/>
                <a:cs typeface="Poppins" pitchFamily="2" charset="77"/>
              </a:rPr>
              <a:t>Will this distract us from our core purpose: parent carer participation in the area?</a:t>
            </a:r>
          </a:p>
          <a:p>
            <a:pPr marL="342900" lvl="0" indent="-342900">
              <a:buSzPts val="1000"/>
              <a:buFont typeface="Symbol" pitchFamily="2" charset="2"/>
              <a:buChar char=""/>
              <a:tabLst>
                <a:tab pos="457200" algn="l"/>
              </a:tabLst>
            </a:pPr>
            <a:endParaRPr lang="en-GB" sz="4400" dirty="0">
              <a:latin typeface="Poppins" pitchFamily="2" charset="77"/>
              <a:ea typeface="Times New Roman" panose="02020603050405020304" pitchFamily="18" charset="0"/>
              <a:cs typeface="Poppins" pitchFamily="2" charset="77"/>
            </a:endParaRPr>
          </a:p>
          <a:p>
            <a:pPr marL="342900" lvl="0" indent="-342900">
              <a:buSzPts val="1000"/>
              <a:buFont typeface="Symbol" pitchFamily="2" charset="2"/>
              <a:buChar char=""/>
              <a:tabLst>
                <a:tab pos="457200" algn="l"/>
              </a:tabLst>
            </a:pPr>
            <a:r>
              <a:rPr lang="en-GB" sz="4400" dirty="0">
                <a:latin typeface="Poppins" pitchFamily="2" charset="77"/>
                <a:ea typeface="Times New Roman" panose="02020603050405020304" pitchFamily="18" charset="0"/>
                <a:cs typeface="Poppins" pitchFamily="2" charset="77"/>
              </a:rPr>
              <a:t>What is the participation outcome this funding will enable?</a:t>
            </a:r>
          </a:p>
          <a:p>
            <a:endParaRPr lang="en-GB" sz="4400" dirty="0">
              <a:latin typeface="Poppins" pitchFamily="2" charset="77"/>
              <a:cs typeface="Poppins" pitchFamily="2" charset="77"/>
            </a:endParaRPr>
          </a:p>
        </p:txBody>
      </p:sp>
    </p:spTree>
    <p:extLst>
      <p:ext uri="{BB962C8B-B14F-4D97-AF65-F5344CB8AC3E}">
        <p14:creationId xmlns:p14="http://schemas.microsoft.com/office/powerpoint/2010/main" val="2891177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5D6CB"/>
        </a:solidFill>
        <a:effectLst/>
      </p:bgPr>
    </p:bg>
    <p:spTree>
      <p:nvGrpSpPr>
        <p:cNvPr id="1" name="Shape 305">
          <a:extLst>
            <a:ext uri="{FF2B5EF4-FFF2-40B4-BE49-F238E27FC236}">
              <a16:creationId xmlns:a16="http://schemas.microsoft.com/office/drawing/2014/main" id="{0215E3BE-D866-5A48-86A3-1E8C7F82277B}"/>
            </a:ext>
          </a:extLst>
        </p:cNvPr>
        <p:cNvGrpSpPr/>
        <p:nvPr/>
      </p:nvGrpSpPr>
      <p:grpSpPr>
        <a:xfrm>
          <a:off x="0" y="0"/>
          <a:ext cx="0" cy="0"/>
          <a:chOff x="0" y="0"/>
          <a:chExt cx="0" cy="0"/>
        </a:xfrm>
      </p:grpSpPr>
      <p:sp>
        <p:nvSpPr>
          <p:cNvPr id="306" name="Google Shape;306;p27">
            <a:extLst>
              <a:ext uri="{FF2B5EF4-FFF2-40B4-BE49-F238E27FC236}">
                <a16:creationId xmlns:a16="http://schemas.microsoft.com/office/drawing/2014/main" id="{A016DDA4-C03F-E0B1-C327-3AC61833FDCB}"/>
              </a:ext>
            </a:extLst>
          </p:cNvPr>
          <p:cNvSpPr/>
          <p:nvPr/>
        </p:nvSpPr>
        <p:spPr>
          <a:xfrm rot="8100000">
            <a:off x="-8574136" y="-2647501"/>
            <a:ext cx="13743062" cy="6180830"/>
          </a:xfrm>
          <a:custGeom>
            <a:avLst/>
            <a:gdLst/>
            <a:ahLst/>
            <a:cxnLst/>
            <a:rect l="l" t="t" r="r" b="b"/>
            <a:pathLst>
              <a:path w="9162041" h="4120553" extrusionOk="0">
                <a:moveTo>
                  <a:pt x="9162041" y="4120552"/>
                </a:moveTo>
                <a:lnTo>
                  <a:pt x="0" y="4120552"/>
                </a:lnTo>
                <a:lnTo>
                  <a:pt x="0" y="0"/>
                </a:lnTo>
                <a:lnTo>
                  <a:pt x="9162041" y="0"/>
                </a:lnTo>
                <a:lnTo>
                  <a:pt x="9162041" y="4120552"/>
                </a:lnTo>
                <a:close/>
              </a:path>
            </a:pathLst>
          </a:custGeom>
          <a:blipFill rotWithShape="1">
            <a:blip r:embed="rId3">
              <a:alphaModFix amt="75000"/>
            </a:blip>
            <a:stretch>
              <a:fillRect t="-61165" b="-61165"/>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307" name="Google Shape;307;p27">
            <a:extLst>
              <a:ext uri="{FF2B5EF4-FFF2-40B4-BE49-F238E27FC236}">
                <a16:creationId xmlns:a16="http://schemas.microsoft.com/office/drawing/2014/main" id="{DF8D5936-9223-E5A4-527B-67B5E3A928E4}"/>
              </a:ext>
            </a:extLst>
          </p:cNvPr>
          <p:cNvSpPr/>
          <p:nvPr/>
        </p:nvSpPr>
        <p:spPr>
          <a:xfrm rot="-2700000">
            <a:off x="12906565" y="8783770"/>
            <a:ext cx="8777414" cy="4182257"/>
          </a:xfrm>
          <a:custGeom>
            <a:avLst/>
            <a:gdLst/>
            <a:ahLst/>
            <a:cxnLst/>
            <a:rect l="l" t="t" r="r" b="b"/>
            <a:pathLst>
              <a:path w="5851609" h="2788171" extrusionOk="0">
                <a:moveTo>
                  <a:pt x="0" y="0"/>
                </a:moveTo>
                <a:lnTo>
                  <a:pt x="5851609" y="0"/>
                </a:lnTo>
                <a:lnTo>
                  <a:pt x="5851609" y="2788171"/>
                </a:lnTo>
                <a:lnTo>
                  <a:pt x="0" y="2788171"/>
                </a:lnTo>
                <a:lnTo>
                  <a:pt x="0" y="0"/>
                </a:lnTo>
                <a:close/>
              </a:path>
            </a:pathLst>
          </a:custGeom>
          <a:blipFill rotWithShape="1">
            <a:blip r:embed="rId4">
              <a:alphaModFix amt="72000"/>
            </a:blip>
            <a:stretch>
              <a:fillRect t="-54927" b="-54927"/>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308" name="Google Shape;308;p27">
            <a:extLst>
              <a:ext uri="{FF2B5EF4-FFF2-40B4-BE49-F238E27FC236}">
                <a16:creationId xmlns:a16="http://schemas.microsoft.com/office/drawing/2014/main" id="{0B4A3BD7-9B89-A1C6-DA6E-2E8E086E8967}"/>
              </a:ext>
            </a:extLst>
          </p:cNvPr>
          <p:cNvSpPr/>
          <p:nvPr/>
        </p:nvSpPr>
        <p:spPr>
          <a:xfrm>
            <a:off x="230984" y="8865356"/>
            <a:ext cx="1709735" cy="1237421"/>
          </a:xfrm>
          <a:custGeom>
            <a:avLst/>
            <a:gdLst/>
            <a:ahLst/>
            <a:cxnLst/>
            <a:rect l="l" t="t" r="r" b="b"/>
            <a:pathLst>
              <a:path w="1139823" h="824947" extrusionOk="0">
                <a:moveTo>
                  <a:pt x="0" y="0"/>
                </a:moveTo>
                <a:lnTo>
                  <a:pt x="1139822" y="0"/>
                </a:lnTo>
                <a:lnTo>
                  <a:pt x="1139822" y="824947"/>
                </a:lnTo>
                <a:lnTo>
                  <a:pt x="0" y="824947"/>
                </a:lnTo>
                <a:lnTo>
                  <a:pt x="0" y="0"/>
                </a:lnTo>
                <a:close/>
              </a:path>
            </a:pathLst>
          </a:custGeom>
          <a:blipFill rotWithShape="1">
            <a:blip r:embed="rId5">
              <a:alphaModFix/>
            </a:blip>
            <a:stretch>
              <a:fillRect/>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2" name="Google Shape;104;p14">
            <a:extLst>
              <a:ext uri="{FF2B5EF4-FFF2-40B4-BE49-F238E27FC236}">
                <a16:creationId xmlns:a16="http://schemas.microsoft.com/office/drawing/2014/main" id="{ADFE0DDD-248A-E136-235E-68A28E6246CF}"/>
              </a:ext>
            </a:extLst>
          </p:cNvPr>
          <p:cNvSpPr/>
          <p:nvPr/>
        </p:nvSpPr>
        <p:spPr>
          <a:xfrm>
            <a:off x="10541595" y="2266902"/>
            <a:ext cx="7005380" cy="5753195"/>
          </a:xfrm>
          <a:custGeom>
            <a:avLst/>
            <a:gdLst/>
            <a:ahLst/>
            <a:cxnLst/>
            <a:rect l="l" t="t" r="r" b="b"/>
            <a:pathLst>
              <a:path w="2507044" h="1483940" extrusionOk="0">
                <a:moveTo>
                  <a:pt x="2382583" y="1483940"/>
                </a:moveTo>
                <a:lnTo>
                  <a:pt x="124460" y="1483940"/>
                </a:lnTo>
                <a:cubicBezTo>
                  <a:pt x="55880" y="1483940"/>
                  <a:pt x="0" y="1428060"/>
                  <a:pt x="0" y="1359480"/>
                </a:cubicBezTo>
                <a:lnTo>
                  <a:pt x="0" y="124460"/>
                </a:lnTo>
                <a:cubicBezTo>
                  <a:pt x="0" y="55880"/>
                  <a:pt x="55880" y="0"/>
                  <a:pt x="124460" y="0"/>
                </a:cubicBezTo>
                <a:lnTo>
                  <a:pt x="2382584" y="0"/>
                </a:lnTo>
                <a:cubicBezTo>
                  <a:pt x="2451164" y="0"/>
                  <a:pt x="2507044" y="55880"/>
                  <a:pt x="2507044" y="124460"/>
                </a:cubicBezTo>
                <a:lnTo>
                  <a:pt x="2507044" y="1359480"/>
                </a:lnTo>
                <a:cubicBezTo>
                  <a:pt x="2507044" y="1428060"/>
                  <a:pt x="2451164" y="1483940"/>
                  <a:pt x="2382584" y="1483940"/>
                </a:cubicBezTo>
                <a:close/>
              </a:path>
            </a:pathLst>
          </a:custGeom>
          <a:solidFill>
            <a:srgbClr val="FBF6F3">
              <a:alpha val="80000"/>
            </a:srgbClr>
          </a:solidFill>
          <a:ln>
            <a:noFill/>
          </a:ln>
        </p:spPr>
        <p:txBody>
          <a:bodyPr spcFirstLastPara="1" wrap="square" lIns="137138" tIns="137138" rIns="137138" bIns="137138" anchor="ctr" anchorCtr="0">
            <a:noAutofit/>
          </a:bodyPr>
          <a:lstStyle/>
          <a:p>
            <a:pPr>
              <a:buClr>
                <a:srgbClr val="000000"/>
              </a:buClr>
              <a:buSzPts val="1400"/>
            </a:pPr>
            <a:endParaRPr sz="2100">
              <a:solidFill>
                <a:srgbClr val="000000"/>
              </a:solidFill>
              <a:latin typeface="Arial"/>
              <a:ea typeface="Arial"/>
              <a:cs typeface="Arial"/>
              <a:sym typeface="Arial"/>
            </a:endParaRPr>
          </a:p>
        </p:txBody>
      </p:sp>
      <p:sp>
        <p:nvSpPr>
          <p:cNvPr id="3" name="Google Shape;260;p23">
            <a:extLst>
              <a:ext uri="{FF2B5EF4-FFF2-40B4-BE49-F238E27FC236}">
                <a16:creationId xmlns:a16="http://schemas.microsoft.com/office/drawing/2014/main" id="{17E296AB-5860-B12F-1DB0-9BD2C11EAF43}"/>
              </a:ext>
            </a:extLst>
          </p:cNvPr>
          <p:cNvSpPr txBox="1"/>
          <p:nvPr/>
        </p:nvSpPr>
        <p:spPr>
          <a:xfrm>
            <a:off x="11037131" y="4220169"/>
            <a:ext cx="6014308" cy="1846659"/>
          </a:xfrm>
          <a:prstGeom prst="rect">
            <a:avLst/>
          </a:prstGeom>
          <a:noFill/>
          <a:ln>
            <a:noFill/>
          </a:ln>
        </p:spPr>
        <p:txBody>
          <a:bodyPr spcFirstLastPara="1" wrap="square" lIns="0" tIns="0" rIns="0" bIns="0" anchor="t" anchorCtr="0">
            <a:spAutoFit/>
          </a:bodyPr>
          <a:lstStyle/>
          <a:p>
            <a:pPr lvl="0" algn="ctr">
              <a:tabLst>
                <a:tab pos="457200" algn="l"/>
              </a:tabLst>
            </a:pPr>
            <a:r>
              <a:rPr lang="en-GB" sz="6000" b="1" dirty="0">
                <a:latin typeface="Poppins" pitchFamily="2" charset="77"/>
                <a:ea typeface="Times New Roman" panose="02020603050405020304" pitchFamily="18" charset="0"/>
                <a:cs typeface="Poppins" pitchFamily="2" charset="77"/>
              </a:rPr>
              <a:t>Capacity To Deliver</a:t>
            </a:r>
            <a:endParaRPr lang="en-GB" sz="6000" dirty="0">
              <a:latin typeface="Poppins" pitchFamily="2" charset="77"/>
              <a:ea typeface="Times New Roman" panose="02020603050405020304" pitchFamily="18" charset="0"/>
              <a:cs typeface="Poppins" pitchFamily="2" charset="77"/>
            </a:endParaRPr>
          </a:p>
        </p:txBody>
      </p:sp>
      <p:sp>
        <p:nvSpPr>
          <p:cNvPr id="4" name="TextBox 3">
            <a:extLst>
              <a:ext uri="{FF2B5EF4-FFF2-40B4-BE49-F238E27FC236}">
                <a16:creationId xmlns:a16="http://schemas.microsoft.com/office/drawing/2014/main" id="{F8BE7732-8BC0-3B52-23D0-7FCBA5A5C827}"/>
              </a:ext>
            </a:extLst>
          </p:cNvPr>
          <p:cNvSpPr txBox="1"/>
          <p:nvPr/>
        </p:nvSpPr>
        <p:spPr>
          <a:xfrm>
            <a:off x="1085960" y="2877590"/>
            <a:ext cx="8685289" cy="6186309"/>
          </a:xfrm>
          <a:prstGeom prst="rect">
            <a:avLst/>
          </a:prstGeom>
          <a:noFill/>
        </p:spPr>
        <p:txBody>
          <a:bodyPr wrap="square">
            <a:spAutoFit/>
          </a:bodyPr>
          <a:lstStyle/>
          <a:p>
            <a:pPr marL="342900" lvl="0" indent="-342900">
              <a:buSzPts val="1000"/>
              <a:buFont typeface="Symbol" pitchFamily="2" charset="2"/>
              <a:buChar char=""/>
              <a:tabLst>
                <a:tab pos="457200" algn="l"/>
              </a:tabLst>
            </a:pPr>
            <a:r>
              <a:rPr lang="en-GB" sz="4400" dirty="0">
                <a:latin typeface="Poppins" pitchFamily="2" charset="77"/>
                <a:ea typeface="Times New Roman" panose="02020603050405020304" pitchFamily="18" charset="0"/>
                <a:cs typeface="Poppins" pitchFamily="2" charset="77"/>
              </a:rPr>
              <a:t>Do we have the time, skills and headspace to meet the outcomes without </a:t>
            </a:r>
          </a:p>
          <a:p>
            <a:pPr marL="342900" lvl="0" indent="-342900">
              <a:buSzPts val="1000"/>
              <a:buFont typeface="Symbol" pitchFamily="2" charset="2"/>
              <a:buChar char=""/>
              <a:tabLst>
                <a:tab pos="457200" algn="l"/>
              </a:tabLst>
            </a:pPr>
            <a:r>
              <a:rPr lang="en-GB" sz="4400" dirty="0">
                <a:latin typeface="Poppins" pitchFamily="2" charset="77"/>
                <a:ea typeface="Times New Roman" panose="02020603050405020304" pitchFamily="18" charset="0"/>
                <a:cs typeface="Poppins" pitchFamily="2" charset="77"/>
              </a:rPr>
              <a:t>overloading volunteers?</a:t>
            </a:r>
          </a:p>
          <a:p>
            <a:pPr marL="342900" lvl="0" indent="-342900">
              <a:buSzPts val="1000"/>
              <a:buFont typeface="Symbol" pitchFamily="2" charset="2"/>
              <a:buChar char=""/>
              <a:tabLst>
                <a:tab pos="457200" algn="l"/>
              </a:tabLst>
            </a:pPr>
            <a:endParaRPr lang="en-GB" sz="4400" dirty="0">
              <a:latin typeface="Poppins" pitchFamily="2" charset="77"/>
              <a:ea typeface="Times New Roman" panose="02020603050405020304" pitchFamily="18" charset="0"/>
              <a:cs typeface="Poppins" pitchFamily="2" charset="77"/>
            </a:endParaRPr>
          </a:p>
          <a:p>
            <a:pPr marL="342900" lvl="0" indent="-342900">
              <a:buSzPts val="1000"/>
              <a:buFont typeface="Symbol" pitchFamily="2" charset="2"/>
              <a:buChar char=""/>
              <a:tabLst>
                <a:tab pos="457200" algn="l"/>
              </a:tabLst>
            </a:pPr>
            <a:r>
              <a:rPr lang="en-GB" sz="4400" dirty="0">
                <a:latin typeface="Poppins" pitchFamily="2" charset="77"/>
                <a:ea typeface="Times New Roman" panose="02020603050405020304" pitchFamily="18" charset="0"/>
                <a:cs typeface="Poppins" pitchFamily="2" charset="77"/>
              </a:rPr>
              <a:t>If not, can we scale down, phase, or partner to make it manageable?</a:t>
            </a:r>
          </a:p>
          <a:p>
            <a:endParaRPr lang="en-GB" sz="4400" dirty="0">
              <a:latin typeface="Poppins" pitchFamily="2" charset="77"/>
              <a:cs typeface="Poppins" pitchFamily="2" charset="77"/>
            </a:endParaRPr>
          </a:p>
        </p:txBody>
      </p:sp>
    </p:spTree>
    <p:extLst>
      <p:ext uri="{BB962C8B-B14F-4D97-AF65-F5344CB8AC3E}">
        <p14:creationId xmlns:p14="http://schemas.microsoft.com/office/powerpoint/2010/main" val="674525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5D6CB"/>
        </a:solidFill>
        <a:effectLst/>
      </p:bgPr>
    </p:bg>
    <p:spTree>
      <p:nvGrpSpPr>
        <p:cNvPr id="1" name="Shape 305">
          <a:extLst>
            <a:ext uri="{FF2B5EF4-FFF2-40B4-BE49-F238E27FC236}">
              <a16:creationId xmlns:a16="http://schemas.microsoft.com/office/drawing/2014/main" id="{45780437-14AE-2663-D799-BB8C0DE79575}"/>
            </a:ext>
          </a:extLst>
        </p:cNvPr>
        <p:cNvGrpSpPr/>
        <p:nvPr/>
      </p:nvGrpSpPr>
      <p:grpSpPr>
        <a:xfrm>
          <a:off x="0" y="0"/>
          <a:ext cx="0" cy="0"/>
          <a:chOff x="0" y="0"/>
          <a:chExt cx="0" cy="0"/>
        </a:xfrm>
      </p:grpSpPr>
      <p:sp>
        <p:nvSpPr>
          <p:cNvPr id="306" name="Google Shape;306;p27">
            <a:extLst>
              <a:ext uri="{FF2B5EF4-FFF2-40B4-BE49-F238E27FC236}">
                <a16:creationId xmlns:a16="http://schemas.microsoft.com/office/drawing/2014/main" id="{E7990025-D4FC-B997-66C0-96582CAEC192}"/>
              </a:ext>
            </a:extLst>
          </p:cNvPr>
          <p:cNvSpPr/>
          <p:nvPr/>
        </p:nvSpPr>
        <p:spPr>
          <a:xfrm rot="8100000">
            <a:off x="-8574136" y="-2647501"/>
            <a:ext cx="13743062" cy="6180830"/>
          </a:xfrm>
          <a:custGeom>
            <a:avLst/>
            <a:gdLst/>
            <a:ahLst/>
            <a:cxnLst/>
            <a:rect l="l" t="t" r="r" b="b"/>
            <a:pathLst>
              <a:path w="9162041" h="4120553" extrusionOk="0">
                <a:moveTo>
                  <a:pt x="9162041" y="4120552"/>
                </a:moveTo>
                <a:lnTo>
                  <a:pt x="0" y="4120552"/>
                </a:lnTo>
                <a:lnTo>
                  <a:pt x="0" y="0"/>
                </a:lnTo>
                <a:lnTo>
                  <a:pt x="9162041" y="0"/>
                </a:lnTo>
                <a:lnTo>
                  <a:pt x="9162041" y="4120552"/>
                </a:lnTo>
                <a:close/>
              </a:path>
            </a:pathLst>
          </a:custGeom>
          <a:blipFill rotWithShape="1">
            <a:blip r:embed="rId3">
              <a:alphaModFix amt="75000"/>
            </a:blip>
            <a:stretch>
              <a:fillRect t="-61165" b="-61165"/>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307" name="Google Shape;307;p27">
            <a:extLst>
              <a:ext uri="{FF2B5EF4-FFF2-40B4-BE49-F238E27FC236}">
                <a16:creationId xmlns:a16="http://schemas.microsoft.com/office/drawing/2014/main" id="{8D853881-95E5-71DA-299C-D06AB70AF43B}"/>
              </a:ext>
            </a:extLst>
          </p:cNvPr>
          <p:cNvSpPr/>
          <p:nvPr/>
        </p:nvSpPr>
        <p:spPr>
          <a:xfrm rot="-2700000">
            <a:off x="12906565" y="8783770"/>
            <a:ext cx="8777414" cy="4182257"/>
          </a:xfrm>
          <a:custGeom>
            <a:avLst/>
            <a:gdLst/>
            <a:ahLst/>
            <a:cxnLst/>
            <a:rect l="l" t="t" r="r" b="b"/>
            <a:pathLst>
              <a:path w="5851609" h="2788171" extrusionOk="0">
                <a:moveTo>
                  <a:pt x="0" y="0"/>
                </a:moveTo>
                <a:lnTo>
                  <a:pt x="5851609" y="0"/>
                </a:lnTo>
                <a:lnTo>
                  <a:pt x="5851609" y="2788171"/>
                </a:lnTo>
                <a:lnTo>
                  <a:pt x="0" y="2788171"/>
                </a:lnTo>
                <a:lnTo>
                  <a:pt x="0" y="0"/>
                </a:lnTo>
                <a:close/>
              </a:path>
            </a:pathLst>
          </a:custGeom>
          <a:blipFill rotWithShape="1">
            <a:blip r:embed="rId4">
              <a:alphaModFix amt="72000"/>
            </a:blip>
            <a:stretch>
              <a:fillRect t="-54927" b="-54927"/>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308" name="Google Shape;308;p27">
            <a:extLst>
              <a:ext uri="{FF2B5EF4-FFF2-40B4-BE49-F238E27FC236}">
                <a16:creationId xmlns:a16="http://schemas.microsoft.com/office/drawing/2014/main" id="{CD52E1D9-6329-6B90-A93E-ECB97DBBFC6E}"/>
              </a:ext>
            </a:extLst>
          </p:cNvPr>
          <p:cNvSpPr/>
          <p:nvPr/>
        </p:nvSpPr>
        <p:spPr>
          <a:xfrm>
            <a:off x="230984" y="8865356"/>
            <a:ext cx="1709735" cy="1237421"/>
          </a:xfrm>
          <a:custGeom>
            <a:avLst/>
            <a:gdLst/>
            <a:ahLst/>
            <a:cxnLst/>
            <a:rect l="l" t="t" r="r" b="b"/>
            <a:pathLst>
              <a:path w="1139823" h="824947" extrusionOk="0">
                <a:moveTo>
                  <a:pt x="0" y="0"/>
                </a:moveTo>
                <a:lnTo>
                  <a:pt x="1139822" y="0"/>
                </a:lnTo>
                <a:lnTo>
                  <a:pt x="1139822" y="824947"/>
                </a:lnTo>
                <a:lnTo>
                  <a:pt x="0" y="824947"/>
                </a:lnTo>
                <a:lnTo>
                  <a:pt x="0" y="0"/>
                </a:lnTo>
                <a:close/>
              </a:path>
            </a:pathLst>
          </a:custGeom>
          <a:blipFill rotWithShape="1">
            <a:blip r:embed="rId5">
              <a:alphaModFix/>
            </a:blip>
            <a:stretch>
              <a:fillRect/>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2" name="Google Shape;104;p14">
            <a:extLst>
              <a:ext uri="{FF2B5EF4-FFF2-40B4-BE49-F238E27FC236}">
                <a16:creationId xmlns:a16="http://schemas.microsoft.com/office/drawing/2014/main" id="{39DBC1F7-F4FC-AE56-6E74-3B5D9CD3201F}"/>
              </a:ext>
            </a:extLst>
          </p:cNvPr>
          <p:cNvSpPr/>
          <p:nvPr/>
        </p:nvSpPr>
        <p:spPr>
          <a:xfrm>
            <a:off x="10541595" y="2266902"/>
            <a:ext cx="7005380" cy="5753195"/>
          </a:xfrm>
          <a:custGeom>
            <a:avLst/>
            <a:gdLst/>
            <a:ahLst/>
            <a:cxnLst/>
            <a:rect l="l" t="t" r="r" b="b"/>
            <a:pathLst>
              <a:path w="2507044" h="1483940" extrusionOk="0">
                <a:moveTo>
                  <a:pt x="2382583" y="1483940"/>
                </a:moveTo>
                <a:lnTo>
                  <a:pt x="124460" y="1483940"/>
                </a:lnTo>
                <a:cubicBezTo>
                  <a:pt x="55880" y="1483940"/>
                  <a:pt x="0" y="1428060"/>
                  <a:pt x="0" y="1359480"/>
                </a:cubicBezTo>
                <a:lnTo>
                  <a:pt x="0" y="124460"/>
                </a:lnTo>
                <a:cubicBezTo>
                  <a:pt x="0" y="55880"/>
                  <a:pt x="55880" y="0"/>
                  <a:pt x="124460" y="0"/>
                </a:cubicBezTo>
                <a:lnTo>
                  <a:pt x="2382584" y="0"/>
                </a:lnTo>
                <a:cubicBezTo>
                  <a:pt x="2451164" y="0"/>
                  <a:pt x="2507044" y="55880"/>
                  <a:pt x="2507044" y="124460"/>
                </a:cubicBezTo>
                <a:lnTo>
                  <a:pt x="2507044" y="1359480"/>
                </a:lnTo>
                <a:cubicBezTo>
                  <a:pt x="2507044" y="1428060"/>
                  <a:pt x="2451164" y="1483940"/>
                  <a:pt x="2382584" y="1483940"/>
                </a:cubicBezTo>
                <a:close/>
              </a:path>
            </a:pathLst>
          </a:custGeom>
          <a:solidFill>
            <a:srgbClr val="FBF6F3">
              <a:alpha val="80000"/>
            </a:srgbClr>
          </a:solidFill>
          <a:ln>
            <a:noFill/>
          </a:ln>
        </p:spPr>
        <p:txBody>
          <a:bodyPr spcFirstLastPara="1" wrap="square" lIns="137138" tIns="137138" rIns="137138" bIns="137138" anchor="ctr" anchorCtr="0">
            <a:noAutofit/>
          </a:bodyPr>
          <a:lstStyle/>
          <a:p>
            <a:pPr>
              <a:buClr>
                <a:srgbClr val="000000"/>
              </a:buClr>
              <a:buSzPts val="1400"/>
            </a:pPr>
            <a:endParaRPr sz="2100">
              <a:solidFill>
                <a:srgbClr val="000000"/>
              </a:solidFill>
              <a:latin typeface="Arial"/>
              <a:ea typeface="Arial"/>
              <a:cs typeface="Arial"/>
              <a:sym typeface="Arial"/>
            </a:endParaRPr>
          </a:p>
        </p:txBody>
      </p:sp>
      <p:sp>
        <p:nvSpPr>
          <p:cNvPr id="3" name="Google Shape;260;p23">
            <a:extLst>
              <a:ext uri="{FF2B5EF4-FFF2-40B4-BE49-F238E27FC236}">
                <a16:creationId xmlns:a16="http://schemas.microsoft.com/office/drawing/2014/main" id="{6942A318-1D39-D05B-9CB9-DED63551598B}"/>
              </a:ext>
            </a:extLst>
          </p:cNvPr>
          <p:cNvSpPr txBox="1"/>
          <p:nvPr/>
        </p:nvSpPr>
        <p:spPr>
          <a:xfrm>
            <a:off x="11037131" y="3758504"/>
            <a:ext cx="6014308" cy="2769989"/>
          </a:xfrm>
          <a:prstGeom prst="rect">
            <a:avLst/>
          </a:prstGeom>
          <a:noFill/>
          <a:ln>
            <a:noFill/>
          </a:ln>
        </p:spPr>
        <p:txBody>
          <a:bodyPr spcFirstLastPara="1" wrap="square" lIns="0" tIns="0" rIns="0" bIns="0" anchor="t" anchorCtr="0">
            <a:spAutoFit/>
          </a:bodyPr>
          <a:lstStyle/>
          <a:p>
            <a:pPr lvl="0" algn="ctr">
              <a:tabLst>
                <a:tab pos="457200" algn="l"/>
              </a:tabLst>
            </a:pPr>
            <a:r>
              <a:rPr lang="en-GB" sz="6000" b="1" dirty="0">
                <a:latin typeface="Poppins" pitchFamily="2" charset="77"/>
                <a:ea typeface="Times New Roman" panose="02020603050405020304" pitchFamily="18" charset="0"/>
                <a:cs typeface="Poppins" pitchFamily="2" charset="77"/>
              </a:rPr>
              <a:t>Compliance with existing duties</a:t>
            </a:r>
            <a:endParaRPr lang="en-GB" sz="6000" dirty="0">
              <a:latin typeface="Poppins" pitchFamily="2" charset="77"/>
              <a:ea typeface="Times New Roman" panose="02020603050405020304" pitchFamily="18" charset="0"/>
              <a:cs typeface="Poppins" pitchFamily="2" charset="77"/>
            </a:endParaRPr>
          </a:p>
        </p:txBody>
      </p:sp>
      <p:sp>
        <p:nvSpPr>
          <p:cNvPr id="4" name="TextBox 3">
            <a:extLst>
              <a:ext uri="{FF2B5EF4-FFF2-40B4-BE49-F238E27FC236}">
                <a16:creationId xmlns:a16="http://schemas.microsoft.com/office/drawing/2014/main" id="{196E4880-C70F-D313-4CFE-A21DB99991B7}"/>
              </a:ext>
            </a:extLst>
          </p:cNvPr>
          <p:cNvSpPr txBox="1"/>
          <p:nvPr/>
        </p:nvSpPr>
        <p:spPr>
          <a:xfrm>
            <a:off x="1116012" y="1935746"/>
            <a:ext cx="8685289" cy="7540526"/>
          </a:xfrm>
          <a:prstGeom prst="rect">
            <a:avLst/>
          </a:prstGeom>
          <a:noFill/>
        </p:spPr>
        <p:txBody>
          <a:bodyPr wrap="square">
            <a:spAutoFit/>
          </a:bodyPr>
          <a:lstStyle/>
          <a:p>
            <a:pPr marL="342900" lvl="0" indent="-342900">
              <a:buSzPts val="1000"/>
              <a:buFont typeface="Symbol" pitchFamily="2" charset="2"/>
              <a:buChar char=""/>
              <a:tabLst>
                <a:tab pos="457200" algn="l"/>
              </a:tabLst>
            </a:pPr>
            <a:r>
              <a:rPr lang="en-GB" sz="4400" dirty="0">
                <a:latin typeface="Poppins" pitchFamily="2" charset="77"/>
                <a:ea typeface="Times New Roman" panose="02020603050405020304" pitchFamily="18" charset="0"/>
                <a:cs typeface="Poppins" pitchFamily="2" charset="77"/>
              </a:rPr>
              <a:t>Does this put us at risk of breaching the DfE grant conditions, the HM Code for grant recipients, or our Memorandum of Understanding?</a:t>
            </a:r>
          </a:p>
          <a:p>
            <a:pPr marL="342900" lvl="0" indent="-342900">
              <a:buSzPts val="1000"/>
              <a:buFont typeface="Symbol" pitchFamily="2" charset="2"/>
              <a:buChar char=""/>
              <a:tabLst>
                <a:tab pos="457200" algn="l"/>
              </a:tabLst>
            </a:pPr>
            <a:endParaRPr lang="en-GB" sz="4400" dirty="0">
              <a:latin typeface="Poppins" pitchFamily="2" charset="77"/>
              <a:ea typeface="Times New Roman" panose="02020603050405020304" pitchFamily="18" charset="0"/>
              <a:cs typeface="Poppins" pitchFamily="2" charset="77"/>
            </a:endParaRPr>
          </a:p>
          <a:p>
            <a:pPr marL="342900" lvl="0" indent="-342900">
              <a:buSzPts val="1000"/>
              <a:buFont typeface="Symbol" pitchFamily="2" charset="2"/>
              <a:buChar char=""/>
              <a:tabLst>
                <a:tab pos="457200" algn="l"/>
              </a:tabLst>
            </a:pPr>
            <a:r>
              <a:rPr lang="en-GB" sz="4400" dirty="0">
                <a:latin typeface="Poppins" pitchFamily="2" charset="77"/>
                <a:ea typeface="Times New Roman" panose="02020603050405020304" pitchFamily="18" charset="0"/>
                <a:cs typeface="Poppins" pitchFamily="2" charset="77"/>
              </a:rPr>
              <a:t>If anything is unclear, pause and seek guidance before proceeding.</a:t>
            </a:r>
          </a:p>
          <a:p>
            <a:endParaRPr lang="en-GB" sz="4400" dirty="0">
              <a:latin typeface="Poppins" pitchFamily="2" charset="77"/>
              <a:cs typeface="Poppins" pitchFamily="2" charset="77"/>
            </a:endParaRPr>
          </a:p>
        </p:txBody>
      </p:sp>
    </p:spTree>
    <p:extLst>
      <p:ext uri="{BB962C8B-B14F-4D97-AF65-F5344CB8AC3E}">
        <p14:creationId xmlns:p14="http://schemas.microsoft.com/office/powerpoint/2010/main" val="1080943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5D6CB"/>
        </a:solidFill>
        <a:effectLst/>
      </p:bgPr>
    </p:bg>
    <p:spTree>
      <p:nvGrpSpPr>
        <p:cNvPr id="1" name="Shape 305">
          <a:extLst>
            <a:ext uri="{FF2B5EF4-FFF2-40B4-BE49-F238E27FC236}">
              <a16:creationId xmlns:a16="http://schemas.microsoft.com/office/drawing/2014/main" id="{7F08E092-9FAF-9292-E885-D234292D9788}"/>
            </a:ext>
          </a:extLst>
        </p:cNvPr>
        <p:cNvGrpSpPr/>
        <p:nvPr/>
      </p:nvGrpSpPr>
      <p:grpSpPr>
        <a:xfrm>
          <a:off x="0" y="0"/>
          <a:ext cx="0" cy="0"/>
          <a:chOff x="0" y="0"/>
          <a:chExt cx="0" cy="0"/>
        </a:xfrm>
      </p:grpSpPr>
      <p:sp>
        <p:nvSpPr>
          <p:cNvPr id="306" name="Google Shape;306;p27">
            <a:extLst>
              <a:ext uri="{FF2B5EF4-FFF2-40B4-BE49-F238E27FC236}">
                <a16:creationId xmlns:a16="http://schemas.microsoft.com/office/drawing/2014/main" id="{0AC6D6C5-3C42-267C-0A9B-0D070EFE5887}"/>
              </a:ext>
            </a:extLst>
          </p:cNvPr>
          <p:cNvSpPr/>
          <p:nvPr/>
        </p:nvSpPr>
        <p:spPr>
          <a:xfrm rot="8100000">
            <a:off x="-8574136" y="-2647501"/>
            <a:ext cx="13743062" cy="6180830"/>
          </a:xfrm>
          <a:custGeom>
            <a:avLst/>
            <a:gdLst/>
            <a:ahLst/>
            <a:cxnLst/>
            <a:rect l="l" t="t" r="r" b="b"/>
            <a:pathLst>
              <a:path w="9162041" h="4120553" extrusionOk="0">
                <a:moveTo>
                  <a:pt x="9162041" y="4120552"/>
                </a:moveTo>
                <a:lnTo>
                  <a:pt x="0" y="4120552"/>
                </a:lnTo>
                <a:lnTo>
                  <a:pt x="0" y="0"/>
                </a:lnTo>
                <a:lnTo>
                  <a:pt x="9162041" y="0"/>
                </a:lnTo>
                <a:lnTo>
                  <a:pt x="9162041" y="4120552"/>
                </a:lnTo>
                <a:close/>
              </a:path>
            </a:pathLst>
          </a:custGeom>
          <a:blipFill rotWithShape="1">
            <a:blip r:embed="rId3">
              <a:alphaModFix amt="75000"/>
            </a:blip>
            <a:stretch>
              <a:fillRect t="-61165" b="-61165"/>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307" name="Google Shape;307;p27">
            <a:extLst>
              <a:ext uri="{FF2B5EF4-FFF2-40B4-BE49-F238E27FC236}">
                <a16:creationId xmlns:a16="http://schemas.microsoft.com/office/drawing/2014/main" id="{64AAB7A3-9438-B812-B56D-89B3A51622CB}"/>
              </a:ext>
            </a:extLst>
          </p:cNvPr>
          <p:cNvSpPr/>
          <p:nvPr/>
        </p:nvSpPr>
        <p:spPr>
          <a:xfrm rot="-2700000">
            <a:off x="12906565" y="8783770"/>
            <a:ext cx="8777414" cy="4182257"/>
          </a:xfrm>
          <a:custGeom>
            <a:avLst/>
            <a:gdLst/>
            <a:ahLst/>
            <a:cxnLst/>
            <a:rect l="l" t="t" r="r" b="b"/>
            <a:pathLst>
              <a:path w="5851609" h="2788171" extrusionOk="0">
                <a:moveTo>
                  <a:pt x="0" y="0"/>
                </a:moveTo>
                <a:lnTo>
                  <a:pt x="5851609" y="0"/>
                </a:lnTo>
                <a:lnTo>
                  <a:pt x="5851609" y="2788171"/>
                </a:lnTo>
                <a:lnTo>
                  <a:pt x="0" y="2788171"/>
                </a:lnTo>
                <a:lnTo>
                  <a:pt x="0" y="0"/>
                </a:lnTo>
                <a:close/>
              </a:path>
            </a:pathLst>
          </a:custGeom>
          <a:blipFill rotWithShape="1">
            <a:blip r:embed="rId4">
              <a:alphaModFix amt="72000"/>
            </a:blip>
            <a:stretch>
              <a:fillRect t="-54927" b="-54927"/>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308" name="Google Shape;308;p27">
            <a:extLst>
              <a:ext uri="{FF2B5EF4-FFF2-40B4-BE49-F238E27FC236}">
                <a16:creationId xmlns:a16="http://schemas.microsoft.com/office/drawing/2014/main" id="{15318EA5-89A0-6417-FB3F-119282731DC1}"/>
              </a:ext>
            </a:extLst>
          </p:cNvPr>
          <p:cNvSpPr/>
          <p:nvPr/>
        </p:nvSpPr>
        <p:spPr>
          <a:xfrm>
            <a:off x="230984" y="8865356"/>
            <a:ext cx="1709735" cy="1237421"/>
          </a:xfrm>
          <a:custGeom>
            <a:avLst/>
            <a:gdLst/>
            <a:ahLst/>
            <a:cxnLst/>
            <a:rect l="l" t="t" r="r" b="b"/>
            <a:pathLst>
              <a:path w="1139823" h="824947" extrusionOk="0">
                <a:moveTo>
                  <a:pt x="0" y="0"/>
                </a:moveTo>
                <a:lnTo>
                  <a:pt x="1139822" y="0"/>
                </a:lnTo>
                <a:lnTo>
                  <a:pt x="1139822" y="824947"/>
                </a:lnTo>
                <a:lnTo>
                  <a:pt x="0" y="824947"/>
                </a:lnTo>
                <a:lnTo>
                  <a:pt x="0" y="0"/>
                </a:lnTo>
                <a:close/>
              </a:path>
            </a:pathLst>
          </a:custGeom>
          <a:blipFill rotWithShape="1">
            <a:blip r:embed="rId5">
              <a:alphaModFix/>
            </a:blip>
            <a:stretch>
              <a:fillRect/>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2" name="Google Shape;104;p14">
            <a:extLst>
              <a:ext uri="{FF2B5EF4-FFF2-40B4-BE49-F238E27FC236}">
                <a16:creationId xmlns:a16="http://schemas.microsoft.com/office/drawing/2014/main" id="{BB29EAA0-807D-D6EC-3821-1F91ADDADCA0}"/>
              </a:ext>
            </a:extLst>
          </p:cNvPr>
          <p:cNvSpPr/>
          <p:nvPr/>
        </p:nvSpPr>
        <p:spPr>
          <a:xfrm>
            <a:off x="10541595" y="2266902"/>
            <a:ext cx="7005380" cy="5753195"/>
          </a:xfrm>
          <a:custGeom>
            <a:avLst/>
            <a:gdLst/>
            <a:ahLst/>
            <a:cxnLst/>
            <a:rect l="l" t="t" r="r" b="b"/>
            <a:pathLst>
              <a:path w="2507044" h="1483940" extrusionOk="0">
                <a:moveTo>
                  <a:pt x="2382583" y="1483940"/>
                </a:moveTo>
                <a:lnTo>
                  <a:pt x="124460" y="1483940"/>
                </a:lnTo>
                <a:cubicBezTo>
                  <a:pt x="55880" y="1483940"/>
                  <a:pt x="0" y="1428060"/>
                  <a:pt x="0" y="1359480"/>
                </a:cubicBezTo>
                <a:lnTo>
                  <a:pt x="0" y="124460"/>
                </a:lnTo>
                <a:cubicBezTo>
                  <a:pt x="0" y="55880"/>
                  <a:pt x="55880" y="0"/>
                  <a:pt x="124460" y="0"/>
                </a:cubicBezTo>
                <a:lnTo>
                  <a:pt x="2382584" y="0"/>
                </a:lnTo>
                <a:cubicBezTo>
                  <a:pt x="2451164" y="0"/>
                  <a:pt x="2507044" y="55880"/>
                  <a:pt x="2507044" y="124460"/>
                </a:cubicBezTo>
                <a:lnTo>
                  <a:pt x="2507044" y="1359480"/>
                </a:lnTo>
                <a:cubicBezTo>
                  <a:pt x="2507044" y="1428060"/>
                  <a:pt x="2451164" y="1483940"/>
                  <a:pt x="2382584" y="1483940"/>
                </a:cubicBezTo>
                <a:close/>
              </a:path>
            </a:pathLst>
          </a:custGeom>
          <a:solidFill>
            <a:srgbClr val="FBF6F3">
              <a:alpha val="80000"/>
            </a:srgbClr>
          </a:solidFill>
          <a:ln>
            <a:noFill/>
          </a:ln>
        </p:spPr>
        <p:txBody>
          <a:bodyPr spcFirstLastPara="1" wrap="square" lIns="137138" tIns="137138" rIns="137138" bIns="137138" anchor="ctr" anchorCtr="0">
            <a:noAutofit/>
          </a:bodyPr>
          <a:lstStyle/>
          <a:p>
            <a:pPr>
              <a:buClr>
                <a:srgbClr val="000000"/>
              </a:buClr>
              <a:buSzPts val="1400"/>
            </a:pPr>
            <a:endParaRPr sz="2100">
              <a:solidFill>
                <a:srgbClr val="000000"/>
              </a:solidFill>
              <a:latin typeface="Arial"/>
              <a:ea typeface="Arial"/>
              <a:cs typeface="Arial"/>
              <a:sym typeface="Arial"/>
            </a:endParaRPr>
          </a:p>
        </p:txBody>
      </p:sp>
      <p:sp>
        <p:nvSpPr>
          <p:cNvPr id="3" name="Google Shape;260;p23">
            <a:extLst>
              <a:ext uri="{FF2B5EF4-FFF2-40B4-BE49-F238E27FC236}">
                <a16:creationId xmlns:a16="http://schemas.microsoft.com/office/drawing/2014/main" id="{D862A92A-F0FA-0A41-A85B-9F3CAB074B1F}"/>
              </a:ext>
            </a:extLst>
          </p:cNvPr>
          <p:cNvSpPr txBox="1"/>
          <p:nvPr/>
        </p:nvSpPr>
        <p:spPr>
          <a:xfrm>
            <a:off x="11037131" y="3758504"/>
            <a:ext cx="6014308" cy="1846659"/>
          </a:xfrm>
          <a:prstGeom prst="rect">
            <a:avLst/>
          </a:prstGeom>
          <a:noFill/>
          <a:ln>
            <a:noFill/>
          </a:ln>
        </p:spPr>
        <p:txBody>
          <a:bodyPr spcFirstLastPara="1" wrap="square" lIns="0" tIns="0" rIns="0" bIns="0" anchor="t" anchorCtr="0">
            <a:spAutoFit/>
          </a:bodyPr>
          <a:lstStyle/>
          <a:p>
            <a:pPr lvl="0" algn="ctr">
              <a:tabLst>
                <a:tab pos="457200" algn="l"/>
              </a:tabLst>
            </a:pPr>
            <a:r>
              <a:rPr lang="en-GB" sz="6000" b="1" dirty="0">
                <a:latin typeface="Poppins" pitchFamily="2" charset="77"/>
                <a:ea typeface="Times New Roman" panose="02020603050405020304" pitchFamily="18" charset="0"/>
                <a:cs typeface="Poppins" pitchFamily="2" charset="77"/>
              </a:rPr>
              <a:t>Trust &amp; Relationships</a:t>
            </a:r>
            <a:endParaRPr lang="en-GB" sz="6000" dirty="0">
              <a:latin typeface="Poppins" pitchFamily="2" charset="77"/>
              <a:ea typeface="Times New Roman" panose="02020603050405020304" pitchFamily="18" charset="0"/>
              <a:cs typeface="Poppins" pitchFamily="2" charset="77"/>
            </a:endParaRPr>
          </a:p>
        </p:txBody>
      </p:sp>
      <p:sp>
        <p:nvSpPr>
          <p:cNvPr id="4" name="TextBox 3">
            <a:extLst>
              <a:ext uri="{FF2B5EF4-FFF2-40B4-BE49-F238E27FC236}">
                <a16:creationId xmlns:a16="http://schemas.microsoft.com/office/drawing/2014/main" id="{6EBC7085-F1C1-98F8-C1F0-0289DE0B6C9E}"/>
              </a:ext>
            </a:extLst>
          </p:cNvPr>
          <p:cNvSpPr txBox="1"/>
          <p:nvPr/>
        </p:nvSpPr>
        <p:spPr>
          <a:xfrm>
            <a:off x="1209848" y="3492195"/>
            <a:ext cx="8685289" cy="2800767"/>
          </a:xfrm>
          <a:prstGeom prst="rect">
            <a:avLst/>
          </a:prstGeom>
          <a:noFill/>
        </p:spPr>
        <p:txBody>
          <a:bodyPr wrap="square">
            <a:spAutoFit/>
          </a:bodyPr>
          <a:lstStyle/>
          <a:p>
            <a:pPr marL="342900" lvl="0" indent="-342900">
              <a:buSzPts val="1000"/>
              <a:buFont typeface="Symbol" pitchFamily="2" charset="2"/>
              <a:buChar char=""/>
              <a:tabLst>
                <a:tab pos="457200" algn="l"/>
              </a:tabLst>
            </a:pPr>
            <a:r>
              <a:rPr lang="en-GB" sz="4400" dirty="0">
                <a:latin typeface="Poppins" pitchFamily="2" charset="77"/>
                <a:ea typeface="Times New Roman" panose="02020603050405020304" pitchFamily="18" charset="0"/>
                <a:cs typeface="Poppins" pitchFamily="2" charset="77"/>
              </a:rPr>
              <a:t>Could this harm our constructive, trusted relationships with parent carers or strategic partners?</a:t>
            </a:r>
          </a:p>
        </p:txBody>
      </p:sp>
    </p:spTree>
    <p:extLst>
      <p:ext uri="{BB962C8B-B14F-4D97-AF65-F5344CB8AC3E}">
        <p14:creationId xmlns:p14="http://schemas.microsoft.com/office/powerpoint/2010/main" val="21175078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7B4E0-5882-FF91-3EEF-A7227DFDF73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BBA2E21-7C66-76F7-1DD7-31FDF635FE46}"/>
              </a:ext>
            </a:extLst>
          </p:cNvPr>
          <p:cNvGrpSpPr/>
          <p:nvPr/>
        </p:nvGrpSpPr>
        <p:grpSpPr>
          <a:xfrm>
            <a:off x="-6999474" y="-5329977"/>
            <a:ext cx="28294957" cy="22683500"/>
            <a:chOff x="0" y="0"/>
            <a:chExt cx="37726609" cy="30244666"/>
          </a:xfrm>
        </p:grpSpPr>
        <p:sp>
          <p:nvSpPr>
            <p:cNvPr id="3" name="Freeform 3">
              <a:extLst>
                <a:ext uri="{FF2B5EF4-FFF2-40B4-BE49-F238E27FC236}">
                  <a16:creationId xmlns:a16="http://schemas.microsoft.com/office/drawing/2014/main" id="{DB269A5A-031D-EA62-7F58-60A87EB008DE}"/>
                </a:ext>
              </a:extLst>
            </p:cNvPr>
            <p:cNvSpPr/>
            <p:nvPr/>
          </p:nvSpPr>
          <p:spPr>
            <a:xfrm rot="581744">
              <a:off x="4696893" y="7586665"/>
              <a:ext cx="29817541" cy="20292049"/>
            </a:xfrm>
            <a:custGeom>
              <a:avLst/>
              <a:gdLst/>
              <a:ahLst/>
              <a:cxnLst/>
              <a:rect l="l" t="t" r="r" b="b"/>
              <a:pathLst>
                <a:path w="29817541" h="20292049">
                  <a:moveTo>
                    <a:pt x="0" y="0"/>
                  </a:moveTo>
                  <a:lnTo>
                    <a:pt x="29817541" y="0"/>
                  </a:lnTo>
                  <a:lnTo>
                    <a:pt x="29817541" y="20292049"/>
                  </a:lnTo>
                  <a:lnTo>
                    <a:pt x="0" y="20292049"/>
                  </a:lnTo>
                  <a:lnTo>
                    <a:pt x="0" y="0"/>
                  </a:lnTo>
                  <a:close/>
                </a:path>
              </a:pathLst>
            </a:custGeom>
            <a:blipFill>
              <a:blip r:embed="rId2">
                <a:alphaModFix amt="65000"/>
              </a:blip>
              <a:stretch>
                <a:fillRect l="-171915" r="-50754"/>
              </a:stretch>
            </a:blipFill>
          </p:spPr>
          <p:txBody>
            <a:bodyPr/>
            <a:lstStyle/>
            <a:p>
              <a:endParaRPr lang="en-US"/>
            </a:p>
          </p:txBody>
        </p:sp>
        <p:sp>
          <p:nvSpPr>
            <p:cNvPr id="4" name="Freeform 4">
              <a:extLst>
                <a:ext uri="{FF2B5EF4-FFF2-40B4-BE49-F238E27FC236}">
                  <a16:creationId xmlns:a16="http://schemas.microsoft.com/office/drawing/2014/main" id="{B4A1E5A3-4C11-FCE9-47F2-7EB4E1D26462}"/>
                </a:ext>
              </a:extLst>
            </p:cNvPr>
            <p:cNvSpPr/>
            <p:nvPr/>
          </p:nvSpPr>
          <p:spPr>
            <a:xfrm rot="-2700000">
              <a:off x="230171" y="5271659"/>
              <a:ext cx="18324082" cy="8241106"/>
            </a:xfrm>
            <a:custGeom>
              <a:avLst/>
              <a:gdLst/>
              <a:ahLst/>
              <a:cxnLst/>
              <a:rect l="l" t="t" r="r" b="b"/>
              <a:pathLst>
                <a:path w="18324082" h="8241106">
                  <a:moveTo>
                    <a:pt x="0" y="0"/>
                  </a:moveTo>
                  <a:lnTo>
                    <a:pt x="18324082" y="0"/>
                  </a:lnTo>
                  <a:lnTo>
                    <a:pt x="18324082" y="8241106"/>
                  </a:lnTo>
                  <a:lnTo>
                    <a:pt x="0" y="8241106"/>
                  </a:lnTo>
                  <a:lnTo>
                    <a:pt x="0" y="0"/>
                  </a:lnTo>
                  <a:close/>
                </a:path>
              </a:pathLst>
            </a:custGeom>
            <a:blipFill>
              <a:blip r:embed="rId3">
                <a:alphaModFix amt="75000"/>
                <a:extLst>
                  <a:ext uri="{96DAC541-7B7A-43D3-8B79-37D633B846F1}">
                    <asvg:svgBlip xmlns:asvg="http://schemas.microsoft.com/office/drawing/2016/SVG/main" r:embed="rId4"/>
                  </a:ext>
                </a:extLst>
              </a:blip>
              <a:stretch>
                <a:fillRect t="-61174" b="-61174"/>
              </a:stretch>
            </a:blipFill>
          </p:spPr>
          <p:txBody>
            <a:bodyPr/>
            <a:lstStyle/>
            <a:p>
              <a:endParaRPr lang="en-US"/>
            </a:p>
          </p:txBody>
        </p:sp>
        <p:sp>
          <p:nvSpPr>
            <p:cNvPr id="5" name="Freeform 5">
              <a:extLst>
                <a:ext uri="{FF2B5EF4-FFF2-40B4-BE49-F238E27FC236}">
                  <a16:creationId xmlns:a16="http://schemas.microsoft.com/office/drawing/2014/main" id="{4E3C50A7-F967-3F37-9715-C3CB0166C5AE}"/>
                </a:ext>
              </a:extLst>
            </p:cNvPr>
            <p:cNvSpPr/>
            <p:nvPr/>
          </p:nvSpPr>
          <p:spPr>
            <a:xfrm rot="-2700000">
              <a:off x="25765753" y="16949900"/>
              <a:ext cx="11703218" cy="5576342"/>
            </a:xfrm>
            <a:custGeom>
              <a:avLst/>
              <a:gdLst/>
              <a:ahLst/>
              <a:cxnLst/>
              <a:rect l="l" t="t" r="r" b="b"/>
              <a:pathLst>
                <a:path w="11703218" h="5576342">
                  <a:moveTo>
                    <a:pt x="0" y="0"/>
                  </a:moveTo>
                  <a:lnTo>
                    <a:pt x="11703218" y="0"/>
                  </a:lnTo>
                  <a:lnTo>
                    <a:pt x="11703218" y="5576341"/>
                  </a:lnTo>
                  <a:lnTo>
                    <a:pt x="0" y="5576341"/>
                  </a:lnTo>
                  <a:lnTo>
                    <a:pt x="0" y="0"/>
                  </a:lnTo>
                  <a:close/>
                </a:path>
              </a:pathLst>
            </a:custGeom>
            <a:blipFill>
              <a:blip r:embed="rId5">
                <a:alphaModFix amt="72000"/>
                <a:extLst>
                  <a:ext uri="{96DAC541-7B7A-43D3-8B79-37D633B846F1}">
                    <asvg:svgBlip xmlns:asvg="http://schemas.microsoft.com/office/drawing/2016/SVG/main" r:embed="rId6"/>
                  </a:ext>
                </a:extLst>
              </a:blip>
              <a:stretch>
                <a:fillRect t="-54936" b="-54936"/>
              </a:stretch>
            </a:blipFill>
          </p:spPr>
          <p:txBody>
            <a:bodyPr/>
            <a:lstStyle/>
            <a:p>
              <a:endParaRPr lang="en-US"/>
            </a:p>
          </p:txBody>
        </p:sp>
      </p:grpSp>
      <p:sp>
        <p:nvSpPr>
          <p:cNvPr id="6" name="Freeform 6">
            <a:extLst>
              <a:ext uri="{FF2B5EF4-FFF2-40B4-BE49-F238E27FC236}">
                <a16:creationId xmlns:a16="http://schemas.microsoft.com/office/drawing/2014/main" id="{926EC02D-8EC8-9817-A8F5-6ADAF5188CAD}"/>
              </a:ext>
            </a:extLst>
          </p:cNvPr>
          <p:cNvSpPr/>
          <p:nvPr/>
        </p:nvSpPr>
        <p:spPr>
          <a:xfrm>
            <a:off x="9144000" y="8749698"/>
            <a:ext cx="7196470" cy="138836"/>
          </a:xfrm>
          <a:custGeom>
            <a:avLst/>
            <a:gdLst/>
            <a:ahLst/>
            <a:cxnLst/>
            <a:rect l="l" t="t" r="r" b="b"/>
            <a:pathLst>
              <a:path w="7196470" h="138836">
                <a:moveTo>
                  <a:pt x="0" y="0"/>
                </a:moveTo>
                <a:lnTo>
                  <a:pt x="7196470" y="0"/>
                </a:lnTo>
                <a:lnTo>
                  <a:pt x="7196470" y="138836"/>
                </a:lnTo>
                <a:lnTo>
                  <a:pt x="0" y="138836"/>
                </a:lnTo>
                <a:lnTo>
                  <a:pt x="0" y="0"/>
                </a:lnTo>
                <a:close/>
              </a:path>
            </a:pathLst>
          </a:custGeom>
          <a:blipFill>
            <a:blip r:embed="rId7">
              <a:extLst>
                <a:ext uri="{96DAC541-7B7A-43D3-8B79-37D633B846F1}">
                  <asvg:svgBlip xmlns:asvg="http://schemas.microsoft.com/office/drawing/2016/SVG/main" r:embed="rId8"/>
                </a:ext>
              </a:extLst>
            </a:blip>
            <a:stretch>
              <a:fillRect t="-2541717" b="-2541717"/>
            </a:stretch>
          </a:blipFill>
        </p:spPr>
        <p:txBody>
          <a:bodyPr/>
          <a:lstStyle/>
          <a:p>
            <a:endParaRPr lang="en-US"/>
          </a:p>
        </p:txBody>
      </p:sp>
      <p:sp>
        <p:nvSpPr>
          <p:cNvPr id="7" name="Freeform 7">
            <a:extLst>
              <a:ext uri="{FF2B5EF4-FFF2-40B4-BE49-F238E27FC236}">
                <a16:creationId xmlns:a16="http://schemas.microsoft.com/office/drawing/2014/main" id="{91233B54-CB28-EE05-4BF1-D4606A480F65}"/>
              </a:ext>
            </a:extLst>
          </p:cNvPr>
          <p:cNvSpPr/>
          <p:nvPr/>
        </p:nvSpPr>
        <p:spPr>
          <a:xfrm>
            <a:off x="16232831" y="215885"/>
            <a:ext cx="1709734" cy="1237420"/>
          </a:xfrm>
          <a:custGeom>
            <a:avLst/>
            <a:gdLst/>
            <a:ahLst/>
            <a:cxnLst/>
            <a:rect l="l" t="t" r="r" b="b"/>
            <a:pathLst>
              <a:path w="1709734" h="1237420">
                <a:moveTo>
                  <a:pt x="0" y="0"/>
                </a:moveTo>
                <a:lnTo>
                  <a:pt x="1709735" y="0"/>
                </a:lnTo>
                <a:lnTo>
                  <a:pt x="1709735" y="1237420"/>
                </a:lnTo>
                <a:lnTo>
                  <a:pt x="0" y="1237420"/>
                </a:lnTo>
                <a:lnTo>
                  <a:pt x="0" y="0"/>
                </a:lnTo>
                <a:close/>
              </a:path>
            </a:pathLst>
          </a:custGeom>
          <a:blipFill>
            <a:blip r:embed="rId9"/>
            <a:stretch>
              <a:fillRect/>
            </a:stretch>
          </a:blipFill>
        </p:spPr>
        <p:txBody>
          <a:bodyPr/>
          <a:lstStyle/>
          <a:p>
            <a:endParaRPr lang="en-US"/>
          </a:p>
        </p:txBody>
      </p:sp>
      <p:grpSp>
        <p:nvGrpSpPr>
          <p:cNvPr id="8" name="Group 8">
            <a:extLst>
              <a:ext uri="{FF2B5EF4-FFF2-40B4-BE49-F238E27FC236}">
                <a16:creationId xmlns:a16="http://schemas.microsoft.com/office/drawing/2014/main" id="{F69C101B-6314-B9D3-AEAC-589859290937}"/>
              </a:ext>
            </a:extLst>
          </p:cNvPr>
          <p:cNvGrpSpPr/>
          <p:nvPr/>
        </p:nvGrpSpPr>
        <p:grpSpPr>
          <a:xfrm>
            <a:off x="7704774" y="2585545"/>
            <a:ext cx="10070586" cy="5924319"/>
            <a:chOff x="0" y="0"/>
            <a:chExt cx="2652335" cy="1560314"/>
          </a:xfrm>
        </p:grpSpPr>
        <p:sp>
          <p:nvSpPr>
            <p:cNvPr id="9" name="Freeform 9">
              <a:extLst>
                <a:ext uri="{FF2B5EF4-FFF2-40B4-BE49-F238E27FC236}">
                  <a16:creationId xmlns:a16="http://schemas.microsoft.com/office/drawing/2014/main" id="{0217ED81-BC0A-22D9-253E-123598648298}"/>
                </a:ext>
              </a:extLst>
            </p:cNvPr>
            <p:cNvSpPr/>
            <p:nvPr/>
          </p:nvSpPr>
          <p:spPr>
            <a:xfrm>
              <a:off x="0" y="0"/>
              <a:ext cx="2652335" cy="1560314"/>
            </a:xfrm>
            <a:custGeom>
              <a:avLst/>
              <a:gdLst/>
              <a:ahLst/>
              <a:cxnLst/>
              <a:rect l="l" t="t" r="r" b="b"/>
              <a:pathLst>
                <a:path w="2652335" h="1560314">
                  <a:moveTo>
                    <a:pt x="39207" y="0"/>
                  </a:moveTo>
                  <a:lnTo>
                    <a:pt x="2613128" y="0"/>
                  </a:lnTo>
                  <a:cubicBezTo>
                    <a:pt x="2623527" y="0"/>
                    <a:pt x="2633499" y="4131"/>
                    <a:pt x="2640852" y="11483"/>
                  </a:cubicBezTo>
                  <a:cubicBezTo>
                    <a:pt x="2648205" y="18836"/>
                    <a:pt x="2652335" y="28809"/>
                    <a:pt x="2652335" y="39207"/>
                  </a:cubicBezTo>
                  <a:lnTo>
                    <a:pt x="2652335" y="1521107"/>
                  </a:lnTo>
                  <a:cubicBezTo>
                    <a:pt x="2652335" y="1531506"/>
                    <a:pt x="2648205" y="1541478"/>
                    <a:pt x="2640852" y="1548831"/>
                  </a:cubicBezTo>
                  <a:cubicBezTo>
                    <a:pt x="2633499" y="1556184"/>
                    <a:pt x="2623527" y="1560314"/>
                    <a:pt x="2613128" y="1560314"/>
                  </a:cubicBezTo>
                  <a:lnTo>
                    <a:pt x="39207" y="1560314"/>
                  </a:lnTo>
                  <a:cubicBezTo>
                    <a:pt x="17554" y="1560314"/>
                    <a:pt x="0" y="1542761"/>
                    <a:pt x="0" y="1521107"/>
                  </a:cubicBezTo>
                  <a:lnTo>
                    <a:pt x="0" y="39207"/>
                  </a:lnTo>
                  <a:cubicBezTo>
                    <a:pt x="0" y="28809"/>
                    <a:pt x="4131" y="18836"/>
                    <a:pt x="11483" y="11483"/>
                  </a:cubicBezTo>
                  <a:cubicBezTo>
                    <a:pt x="18836" y="4131"/>
                    <a:pt x="28809" y="0"/>
                    <a:pt x="39207" y="0"/>
                  </a:cubicBezTo>
                  <a:close/>
                </a:path>
              </a:pathLst>
            </a:custGeom>
            <a:solidFill>
              <a:srgbClr val="FBF6F3">
                <a:alpha val="47843"/>
              </a:srgbClr>
            </a:solidFill>
          </p:spPr>
          <p:txBody>
            <a:bodyPr/>
            <a:lstStyle/>
            <a:p>
              <a:endParaRPr lang="en-US"/>
            </a:p>
          </p:txBody>
        </p:sp>
        <p:sp>
          <p:nvSpPr>
            <p:cNvPr id="10" name="TextBox 10">
              <a:extLst>
                <a:ext uri="{FF2B5EF4-FFF2-40B4-BE49-F238E27FC236}">
                  <a16:creationId xmlns:a16="http://schemas.microsoft.com/office/drawing/2014/main" id="{BE00C362-0783-9BD2-793F-3A604EE97AA3}"/>
                </a:ext>
              </a:extLst>
            </p:cNvPr>
            <p:cNvSpPr txBox="1"/>
            <p:nvPr/>
          </p:nvSpPr>
          <p:spPr>
            <a:xfrm>
              <a:off x="0" y="-47625"/>
              <a:ext cx="2652335" cy="1607939"/>
            </a:xfrm>
            <a:prstGeom prst="rect">
              <a:avLst/>
            </a:prstGeom>
          </p:spPr>
          <p:txBody>
            <a:bodyPr lIns="50800" tIns="50800" rIns="50800" bIns="50800" rtlCol="0" anchor="ctr"/>
            <a:lstStyle/>
            <a:p>
              <a:pPr algn="ctr">
                <a:lnSpc>
                  <a:spcPts val="3500"/>
                </a:lnSpc>
              </a:pPr>
              <a:endParaRPr/>
            </a:p>
          </p:txBody>
        </p:sp>
      </p:grpSp>
      <p:sp>
        <p:nvSpPr>
          <p:cNvPr id="11" name="TextBox 11">
            <a:extLst>
              <a:ext uri="{FF2B5EF4-FFF2-40B4-BE49-F238E27FC236}">
                <a16:creationId xmlns:a16="http://schemas.microsoft.com/office/drawing/2014/main" id="{9DF3B27B-02B4-218D-9994-F2D6CFBFD961}"/>
              </a:ext>
            </a:extLst>
          </p:cNvPr>
          <p:cNvSpPr txBox="1"/>
          <p:nvPr/>
        </p:nvSpPr>
        <p:spPr>
          <a:xfrm>
            <a:off x="8151419" y="2728499"/>
            <a:ext cx="9177295" cy="5087931"/>
          </a:xfrm>
          <a:prstGeom prst="rect">
            <a:avLst/>
          </a:prstGeom>
        </p:spPr>
        <p:txBody>
          <a:bodyPr lIns="0" tIns="0" rIns="0" bIns="0" rtlCol="0" anchor="t">
            <a:spAutoFit/>
          </a:bodyPr>
          <a:lstStyle/>
          <a:p>
            <a:pPr algn="ctr">
              <a:lnSpc>
                <a:spcPct val="150000"/>
              </a:lnSpc>
            </a:pPr>
            <a:r>
              <a:rPr lang="en-US" sz="11500" b="1" spc="417" dirty="0">
                <a:solidFill>
                  <a:srgbClr val="000000"/>
                </a:solidFill>
                <a:latin typeface="Poppins"/>
                <a:ea typeface="Poppins"/>
                <a:cs typeface="Poppins"/>
                <a:sym typeface="Poppins"/>
              </a:rPr>
              <a:t>Time for a breakout</a:t>
            </a:r>
          </a:p>
        </p:txBody>
      </p:sp>
    </p:spTree>
    <p:extLst>
      <p:ext uri="{BB962C8B-B14F-4D97-AF65-F5344CB8AC3E}">
        <p14:creationId xmlns:p14="http://schemas.microsoft.com/office/powerpoint/2010/main" val="14113554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5D6CB"/>
        </a:solidFill>
        <a:effectLst/>
      </p:bgPr>
    </p:bg>
    <p:spTree>
      <p:nvGrpSpPr>
        <p:cNvPr id="1" name="Shape 290">
          <a:extLst>
            <a:ext uri="{FF2B5EF4-FFF2-40B4-BE49-F238E27FC236}">
              <a16:creationId xmlns:a16="http://schemas.microsoft.com/office/drawing/2014/main" id="{31B3CC6F-5238-4407-C3C8-FB64B9200BE7}"/>
            </a:ext>
          </a:extLst>
        </p:cNvPr>
        <p:cNvGrpSpPr/>
        <p:nvPr/>
      </p:nvGrpSpPr>
      <p:grpSpPr>
        <a:xfrm>
          <a:off x="0" y="0"/>
          <a:ext cx="0" cy="0"/>
          <a:chOff x="0" y="0"/>
          <a:chExt cx="0" cy="0"/>
        </a:xfrm>
      </p:grpSpPr>
      <p:sp>
        <p:nvSpPr>
          <p:cNvPr id="291" name="Google Shape;291;p26">
            <a:extLst>
              <a:ext uri="{FF2B5EF4-FFF2-40B4-BE49-F238E27FC236}">
                <a16:creationId xmlns:a16="http://schemas.microsoft.com/office/drawing/2014/main" id="{4C7241A3-3B6B-18F7-6381-3E3DE7430DCA}"/>
              </a:ext>
            </a:extLst>
          </p:cNvPr>
          <p:cNvSpPr/>
          <p:nvPr/>
        </p:nvSpPr>
        <p:spPr>
          <a:xfrm rot="-8519816">
            <a:off x="14505122" y="-2810599"/>
            <a:ext cx="13743062" cy="6180830"/>
          </a:xfrm>
          <a:custGeom>
            <a:avLst/>
            <a:gdLst/>
            <a:ahLst/>
            <a:cxnLst/>
            <a:rect l="l" t="t" r="r" b="b"/>
            <a:pathLst>
              <a:path w="9162041" h="4120553" extrusionOk="0">
                <a:moveTo>
                  <a:pt x="9162041" y="4120553"/>
                </a:moveTo>
                <a:lnTo>
                  <a:pt x="0" y="4120553"/>
                </a:lnTo>
                <a:lnTo>
                  <a:pt x="0" y="0"/>
                </a:lnTo>
                <a:lnTo>
                  <a:pt x="9162041" y="0"/>
                </a:lnTo>
                <a:lnTo>
                  <a:pt x="9162041" y="4120553"/>
                </a:lnTo>
                <a:close/>
              </a:path>
            </a:pathLst>
          </a:custGeom>
          <a:blipFill rotWithShape="1">
            <a:blip r:embed="rId3">
              <a:alphaModFix amt="85000"/>
            </a:blip>
            <a:stretch>
              <a:fillRect t="-61165" b="-61165"/>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292" name="Google Shape;292;p26">
            <a:extLst>
              <a:ext uri="{FF2B5EF4-FFF2-40B4-BE49-F238E27FC236}">
                <a16:creationId xmlns:a16="http://schemas.microsoft.com/office/drawing/2014/main" id="{034FB276-99CE-1899-636C-42630ECD3DE0}"/>
              </a:ext>
            </a:extLst>
          </p:cNvPr>
          <p:cNvSpPr/>
          <p:nvPr/>
        </p:nvSpPr>
        <p:spPr>
          <a:xfrm rot="-2700000">
            <a:off x="13758665" y="9056722"/>
            <a:ext cx="8777414" cy="4182257"/>
          </a:xfrm>
          <a:custGeom>
            <a:avLst/>
            <a:gdLst/>
            <a:ahLst/>
            <a:cxnLst/>
            <a:rect l="l" t="t" r="r" b="b"/>
            <a:pathLst>
              <a:path w="5851609" h="2788171" extrusionOk="0">
                <a:moveTo>
                  <a:pt x="0" y="0"/>
                </a:moveTo>
                <a:lnTo>
                  <a:pt x="5851609" y="0"/>
                </a:lnTo>
                <a:lnTo>
                  <a:pt x="5851609" y="2788171"/>
                </a:lnTo>
                <a:lnTo>
                  <a:pt x="0" y="2788171"/>
                </a:lnTo>
                <a:lnTo>
                  <a:pt x="0" y="0"/>
                </a:lnTo>
                <a:close/>
              </a:path>
            </a:pathLst>
          </a:custGeom>
          <a:blipFill rotWithShape="1">
            <a:blip r:embed="rId4">
              <a:alphaModFix amt="72000"/>
            </a:blip>
            <a:stretch>
              <a:fillRect t="-54927" b="-54927"/>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293" name="Google Shape;293;p26">
            <a:extLst>
              <a:ext uri="{FF2B5EF4-FFF2-40B4-BE49-F238E27FC236}">
                <a16:creationId xmlns:a16="http://schemas.microsoft.com/office/drawing/2014/main" id="{94E7B1CB-CDFF-EB3A-1E14-143B495D7548}"/>
              </a:ext>
            </a:extLst>
          </p:cNvPr>
          <p:cNvSpPr/>
          <p:nvPr/>
        </p:nvSpPr>
        <p:spPr>
          <a:xfrm rot="-8505196">
            <a:off x="-8839668" y="7196587"/>
            <a:ext cx="13743062" cy="6180830"/>
          </a:xfrm>
          <a:custGeom>
            <a:avLst/>
            <a:gdLst/>
            <a:ahLst/>
            <a:cxnLst/>
            <a:rect l="l" t="t" r="r" b="b"/>
            <a:pathLst>
              <a:path w="9162041" h="4120553" extrusionOk="0">
                <a:moveTo>
                  <a:pt x="9162041" y="4120552"/>
                </a:moveTo>
                <a:lnTo>
                  <a:pt x="0" y="4120552"/>
                </a:lnTo>
                <a:lnTo>
                  <a:pt x="0" y="0"/>
                </a:lnTo>
                <a:lnTo>
                  <a:pt x="9162041" y="0"/>
                </a:lnTo>
                <a:lnTo>
                  <a:pt x="9162041" y="4120552"/>
                </a:lnTo>
                <a:close/>
              </a:path>
            </a:pathLst>
          </a:custGeom>
          <a:blipFill rotWithShape="1">
            <a:blip r:embed="rId5">
              <a:alphaModFix amt="75000"/>
            </a:blip>
            <a:stretch>
              <a:fillRect t="-61165" b="-61165"/>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294" name="Google Shape;294;p26">
            <a:extLst>
              <a:ext uri="{FF2B5EF4-FFF2-40B4-BE49-F238E27FC236}">
                <a16:creationId xmlns:a16="http://schemas.microsoft.com/office/drawing/2014/main" id="{7BA7E1A7-727A-BF24-41FB-27F2AD9DC6AC}"/>
              </a:ext>
            </a:extLst>
          </p:cNvPr>
          <p:cNvSpPr/>
          <p:nvPr/>
        </p:nvSpPr>
        <p:spPr>
          <a:xfrm>
            <a:off x="230984" y="8865356"/>
            <a:ext cx="1709735" cy="1237421"/>
          </a:xfrm>
          <a:custGeom>
            <a:avLst/>
            <a:gdLst/>
            <a:ahLst/>
            <a:cxnLst/>
            <a:rect l="l" t="t" r="r" b="b"/>
            <a:pathLst>
              <a:path w="1139823" h="824947" extrusionOk="0">
                <a:moveTo>
                  <a:pt x="0" y="0"/>
                </a:moveTo>
                <a:lnTo>
                  <a:pt x="1139822" y="0"/>
                </a:lnTo>
                <a:lnTo>
                  <a:pt x="1139822" y="824947"/>
                </a:lnTo>
                <a:lnTo>
                  <a:pt x="0" y="824947"/>
                </a:lnTo>
                <a:lnTo>
                  <a:pt x="0" y="0"/>
                </a:lnTo>
                <a:close/>
              </a:path>
            </a:pathLst>
          </a:custGeom>
          <a:blipFill rotWithShape="1">
            <a:blip r:embed="rId6">
              <a:alphaModFix/>
            </a:blip>
            <a:stretch>
              <a:fillRect/>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301" name="Google Shape;301;p26">
            <a:extLst>
              <a:ext uri="{FF2B5EF4-FFF2-40B4-BE49-F238E27FC236}">
                <a16:creationId xmlns:a16="http://schemas.microsoft.com/office/drawing/2014/main" id="{276448A9-7632-9273-24B0-6D4CA7AC4F9B}"/>
              </a:ext>
            </a:extLst>
          </p:cNvPr>
          <p:cNvSpPr txBox="1"/>
          <p:nvPr/>
        </p:nvSpPr>
        <p:spPr>
          <a:xfrm>
            <a:off x="8781396" y="5421173"/>
            <a:ext cx="488652" cy="2078839"/>
          </a:xfrm>
          <a:prstGeom prst="rect">
            <a:avLst/>
          </a:prstGeom>
          <a:noFill/>
          <a:ln>
            <a:noFill/>
          </a:ln>
        </p:spPr>
        <p:txBody>
          <a:bodyPr spcFirstLastPara="1" wrap="square" lIns="0" tIns="0" rIns="0" bIns="0" anchor="t" anchorCtr="0">
            <a:spAutoFit/>
          </a:bodyPr>
          <a:lstStyle/>
          <a:p>
            <a:pPr algn="ctr">
              <a:lnSpc>
                <a:spcPct val="118003"/>
              </a:lnSpc>
              <a:buClr>
                <a:srgbClr val="000000"/>
              </a:buClr>
              <a:buSzPts val="7632"/>
            </a:pPr>
            <a:r>
              <a:rPr lang="en-US" sz="11448" b="1">
                <a:solidFill>
                  <a:srgbClr val="662D91"/>
                </a:solidFill>
                <a:latin typeface="Maven Pro"/>
                <a:ea typeface="Maven Pro"/>
                <a:cs typeface="Maven Pro"/>
                <a:sym typeface="Maven Pro"/>
              </a:rPr>
              <a:t> </a:t>
            </a:r>
            <a:endParaRPr sz="2100">
              <a:solidFill>
                <a:srgbClr val="000000"/>
              </a:solidFill>
              <a:latin typeface="Arial"/>
              <a:ea typeface="Arial"/>
              <a:cs typeface="Arial"/>
              <a:sym typeface="Arial"/>
            </a:endParaRPr>
          </a:p>
        </p:txBody>
      </p:sp>
      <p:sp>
        <p:nvSpPr>
          <p:cNvPr id="2" name="Google Shape;104;p14">
            <a:extLst>
              <a:ext uri="{FF2B5EF4-FFF2-40B4-BE49-F238E27FC236}">
                <a16:creationId xmlns:a16="http://schemas.microsoft.com/office/drawing/2014/main" id="{E823E836-8DB8-27BB-4B96-328BEC8EA377}"/>
              </a:ext>
            </a:extLst>
          </p:cNvPr>
          <p:cNvSpPr/>
          <p:nvPr/>
        </p:nvSpPr>
        <p:spPr>
          <a:xfrm>
            <a:off x="1337313" y="2220371"/>
            <a:ext cx="6796976" cy="5753195"/>
          </a:xfrm>
          <a:custGeom>
            <a:avLst/>
            <a:gdLst/>
            <a:ahLst/>
            <a:cxnLst/>
            <a:rect l="l" t="t" r="r" b="b"/>
            <a:pathLst>
              <a:path w="2507044" h="1483940" extrusionOk="0">
                <a:moveTo>
                  <a:pt x="2382583" y="1483940"/>
                </a:moveTo>
                <a:lnTo>
                  <a:pt x="124460" y="1483940"/>
                </a:lnTo>
                <a:cubicBezTo>
                  <a:pt x="55880" y="1483940"/>
                  <a:pt x="0" y="1428060"/>
                  <a:pt x="0" y="1359480"/>
                </a:cubicBezTo>
                <a:lnTo>
                  <a:pt x="0" y="124460"/>
                </a:lnTo>
                <a:cubicBezTo>
                  <a:pt x="0" y="55880"/>
                  <a:pt x="55880" y="0"/>
                  <a:pt x="124460" y="0"/>
                </a:cubicBezTo>
                <a:lnTo>
                  <a:pt x="2382584" y="0"/>
                </a:lnTo>
                <a:cubicBezTo>
                  <a:pt x="2451164" y="0"/>
                  <a:pt x="2507044" y="55880"/>
                  <a:pt x="2507044" y="124460"/>
                </a:cubicBezTo>
                <a:lnTo>
                  <a:pt x="2507044" y="1359480"/>
                </a:lnTo>
                <a:cubicBezTo>
                  <a:pt x="2507044" y="1428060"/>
                  <a:pt x="2451164" y="1483940"/>
                  <a:pt x="2382584" y="1483940"/>
                </a:cubicBezTo>
                <a:close/>
              </a:path>
            </a:pathLst>
          </a:custGeom>
          <a:solidFill>
            <a:srgbClr val="FBF6F3">
              <a:alpha val="80000"/>
            </a:srgbClr>
          </a:solidFill>
          <a:ln>
            <a:noFill/>
          </a:ln>
        </p:spPr>
        <p:txBody>
          <a:bodyPr spcFirstLastPara="1" wrap="square" lIns="137138" tIns="137138" rIns="137138" bIns="137138" anchor="ctr" anchorCtr="0">
            <a:noAutofit/>
          </a:bodyPr>
          <a:lstStyle/>
          <a:p>
            <a:pPr>
              <a:buClr>
                <a:srgbClr val="000000"/>
              </a:buClr>
              <a:buSzPts val="1400"/>
            </a:pPr>
            <a:endParaRPr sz="2100">
              <a:solidFill>
                <a:srgbClr val="000000"/>
              </a:solidFill>
              <a:latin typeface="Arial"/>
              <a:ea typeface="Arial"/>
              <a:cs typeface="Arial"/>
              <a:sym typeface="Arial"/>
            </a:endParaRPr>
          </a:p>
        </p:txBody>
      </p:sp>
      <p:sp>
        <p:nvSpPr>
          <p:cNvPr id="4" name="Google Shape;260;p23">
            <a:extLst>
              <a:ext uri="{FF2B5EF4-FFF2-40B4-BE49-F238E27FC236}">
                <a16:creationId xmlns:a16="http://schemas.microsoft.com/office/drawing/2014/main" id="{23BCC9E5-156A-DB85-9EBF-C831510C9F3F}"/>
              </a:ext>
            </a:extLst>
          </p:cNvPr>
          <p:cNvSpPr txBox="1"/>
          <p:nvPr/>
        </p:nvSpPr>
        <p:spPr>
          <a:xfrm>
            <a:off x="1612739" y="2373511"/>
            <a:ext cx="6193570" cy="5539978"/>
          </a:xfrm>
          <a:prstGeom prst="rect">
            <a:avLst/>
          </a:prstGeom>
          <a:noFill/>
          <a:ln>
            <a:noFill/>
          </a:ln>
        </p:spPr>
        <p:txBody>
          <a:bodyPr spcFirstLastPara="1" wrap="square" lIns="0" tIns="0" rIns="0" bIns="0" anchor="t" anchorCtr="0">
            <a:spAutoFit/>
          </a:bodyPr>
          <a:lstStyle/>
          <a:p>
            <a:pPr algn="ctr">
              <a:lnSpc>
                <a:spcPct val="150000"/>
              </a:lnSpc>
            </a:pPr>
            <a:r>
              <a:rPr lang="en-GB" sz="8000" b="1" dirty="0"/>
              <a:t>In groups choose one tactic </a:t>
            </a:r>
          </a:p>
        </p:txBody>
      </p:sp>
      <p:sp>
        <p:nvSpPr>
          <p:cNvPr id="5" name="Google Shape;260;p23">
            <a:extLst>
              <a:ext uri="{FF2B5EF4-FFF2-40B4-BE49-F238E27FC236}">
                <a16:creationId xmlns:a16="http://schemas.microsoft.com/office/drawing/2014/main" id="{2D686284-48A8-773C-1B61-F23A3B22F935}"/>
              </a:ext>
            </a:extLst>
          </p:cNvPr>
          <p:cNvSpPr txBox="1"/>
          <p:nvPr/>
        </p:nvSpPr>
        <p:spPr>
          <a:xfrm>
            <a:off x="8781396" y="1109387"/>
            <a:ext cx="8813806" cy="7755969"/>
          </a:xfrm>
          <a:prstGeom prst="rect">
            <a:avLst/>
          </a:prstGeom>
          <a:noFill/>
          <a:ln>
            <a:noFill/>
          </a:ln>
        </p:spPr>
        <p:txBody>
          <a:bodyPr spcFirstLastPara="1" wrap="square" lIns="0" tIns="0" rIns="0" bIns="0" anchor="t" anchorCtr="0">
            <a:spAutoFit/>
          </a:bodyPr>
          <a:lstStyle/>
          <a:p>
            <a:pPr marL="571500" indent="-571500">
              <a:lnSpc>
                <a:spcPct val="150000"/>
              </a:lnSpc>
              <a:buFont typeface="Arial" panose="020B0604020202020204" pitchFamily="34" charset="0"/>
              <a:buChar char="•"/>
            </a:pPr>
            <a:r>
              <a:rPr lang="en-GB" sz="4800" dirty="0">
                <a:latin typeface="Poppins" pitchFamily="2" charset="77"/>
                <a:cs typeface="Poppins" pitchFamily="2" charset="77"/>
              </a:rPr>
              <a:t>Why choose this tactic?</a:t>
            </a:r>
          </a:p>
          <a:p>
            <a:pPr marL="571500" indent="-571500">
              <a:lnSpc>
                <a:spcPct val="150000"/>
              </a:lnSpc>
              <a:buFont typeface="Arial" panose="020B0604020202020204" pitchFamily="34" charset="0"/>
              <a:buChar char="•"/>
            </a:pPr>
            <a:r>
              <a:rPr lang="en-GB" sz="4800" dirty="0">
                <a:latin typeface="Poppins" pitchFamily="2" charset="77"/>
                <a:cs typeface="Poppins" pitchFamily="2" charset="77"/>
              </a:rPr>
              <a:t>What 3 things would be first on your action plan?</a:t>
            </a:r>
          </a:p>
          <a:p>
            <a:pPr marL="571500" indent="-571500">
              <a:lnSpc>
                <a:spcPct val="150000"/>
              </a:lnSpc>
              <a:buFont typeface="Arial" panose="020B0604020202020204" pitchFamily="34" charset="0"/>
              <a:buChar char="•"/>
            </a:pPr>
            <a:r>
              <a:rPr lang="en-GB" sz="4800" dirty="0">
                <a:latin typeface="Poppins" pitchFamily="2" charset="77"/>
                <a:cs typeface="Poppins" pitchFamily="2" charset="77"/>
              </a:rPr>
              <a:t>What help would you need? </a:t>
            </a:r>
          </a:p>
          <a:p>
            <a:pPr marL="571500" indent="-571500">
              <a:lnSpc>
                <a:spcPct val="150000"/>
              </a:lnSpc>
              <a:buFont typeface="Arial" panose="020B0604020202020204" pitchFamily="34" charset="0"/>
              <a:buChar char="•"/>
            </a:pPr>
            <a:r>
              <a:rPr lang="en-GB" sz="4800" dirty="0">
                <a:latin typeface="Poppins" pitchFamily="2" charset="77"/>
                <a:cs typeface="Poppins" pitchFamily="2" charset="77"/>
              </a:rPr>
              <a:t>What risks or considerations are there?</a:t>
            </a:r>
          </a:p>
        </p:txBody>
      </p:sp>
    </p:spTree>
    <p:extLst>
      <p:ext uri="{BB962C8B-B14F-4D97-AF65-F5344CB8AC3E}">
        <p14:creationId xmlns:p14="http://schemas.microsoft.com/office/powerpoint/2010/main" val="2536021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5D6CB"/>
        </a:solidFill>
        <a:effectLst/>
      </p:bgPr>
    </p:bg>
    <p:spTree>
      <p:nvGrpSpPr>
        <p:cNvPr id="1" name="Shape 99"/>
        <p:cNvGrpSpPr/>
        <p:nvPr/>
      </p:nvGrpSpPr>
      <p:grpSpPr>
        <a:xfrm>
          <a:off x="0" y="0"/>
          <a:ext cx="0" cy="0"/>
          <a:chOff x="0" y="0"/>
          <a:chExt cx="0" cy="0"/>
        </a:xfrm>
      </p:grpSpPr>
      <p:sp>
        <p:nvSpPr>
          <p:cNvPr id="100" name="Google Shape;100;p14"/>
          <p:cNvSpPr/>
          <p:nvPr/>
        </p:nvSpPr>
        <p:spPr>
          <a:xfrm rot="-8505196">
            <a:off x="12322007" y="-3478332"/>
            <a:ext cx="13743062" cy="6180830"/>
          </a:xfrm>
          <a:custGeom>
            <a:avLst/>
            <a:gdLst/>
            <a:ahLst/>
            <a:cxnLst/>
            <a:rect l="l" t="t" r="r" b="b"/>
            <a:pathLst>
              <a:path w="9162041" h="4120553" extrusionOk="0">
                <a:moveTo>
                  <a:pt x="9162041" y="4120553"/>
                </a:moveTo>
                <a:lnTo>
                  <a:pt x="0" y="4120553"/>
                </a:lnTo>
                <a:lnTo>
                  <a:pt x="0" y="0"/>
                </a:lnTo>
                <a:lnTo>
                  <a:pt x="9162041" y="0"/>
                </a:lnTo>
                <a:lnTo>
                  <a:pt x="9162041" y="4120553"/>
                </a:lnTo>
                <a:close/>
              </a:path>
            </a:pathLst>
          </a:custGeom>
          <a:blipFill rotWithShape="1">
            <a:blip r:embed="rId3">
              <a:alphaModFix amt="75000"/>
            </a:blip>
            <a:stretch>
              <a:fillRect t="-61165" b="-61165"/>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101" name="Google Shape;101;p14"/>
          <p:cNvSpPr/>
          <p:nvPr/>
        </p:nvSpPr>
        <p:spPr>
          <a:xfrm rot="-2700000">
            <a:off x="13150270" y="9320233"/>
            <a:ext cx="8777414" cy="4182257"/>
          </a:xfrm>
          <a:custGeom>
            <a:avLst/>
            <a:gdLst/>
            <a:ahLst/>
            <a:cxnLst/>
            <a:rect l="l" t="t" r="r" b="b"/>
            <a:pathLst>
              <a:path w="5851609" h="2788171" extrusionOk="0">
                <a:moveTo>
                  <a:pt x="0" y="0"/>
                </a:moveTo>
                <a:lnTo>
                  <a:pt x="5851609" y="0"/>
                </a:lnTo>
                <a:lnTo>
                  <a:pt x="5851609" y="2788171"/>
                </a:lnTo>
                <a:lnTo>
                  <a:pt x="0" y="2788171"/>
                </a:lnTo>
                <a:lnTo>
                  <a:pt x="0" y="0"/>
                </a:lnTo>
                <a:close/>
              </a:path>
            </a:pathLst>
          </a:custGeom>
          <a:blipFill rotWithShape="1">
            <a:blip r:embed="rId4">
              <a:alphaModFix amt="72000"/>
            </a:blip>
            <a:stretch>
              <a:fillRect t="-54927" b="-54927"/>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102" name="Google Shape;102;p14"/>
          <p:cNvSpPr/>
          <p:nvPr/>
        </p:nvSpPr>
        <p:spPr>
          <a:xfrm>
            <a:off x="230984" y="8865356"/>
            <a:ext cx="1709735" cy="1237421"/>
          </a:xfrm>
          <a:custGeom>
            <a:avLst/>
            <a:gdLst/>
            <a:ahLst/>
            <a:cxnLst/>
            <a:rect l="l" t="t" r="r" b="b"/>
            <a:pathLst>
              <a:path w="1139823" h="824947" extrusionOk="0">
                <a:moveTo>
                  <a:pt x="0" y="0"/>
                </a:moveTo>
                <a:lnTo>
                  <a:pt x="1139822" y="0"/>
                </a:lnTo>
                <a:lnTo>
                  <a:pt x="1139822" y="824947"/>
                </a:lnTo>
                <a:lnTo>
                  <a:pt x="0" y="824947"/>
                </a:lnTo>
                <a:lnTo>
                  <a:pt x="0" y="0"/>
                </a:lnTo>
                <a:close/>
              </a:path>
            </a:pathLst>
          </a:custGeom>
          <a:blipFill rotWithShape="1">
            <a:blip r:embed="rId5">
              <a:alphaModFix/>
            </a:blip>
            <a:stretch>
              <a:fillRect/>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103" name="Google Shape;103;p14"/>
          <p:cNvSpPr txBox="1"/>
          <p:nvPr/>
        </p:nvSpPr>
        <p:spPr>
          <a:xfrm>
            <a:off x="1558262" y="1147130"/>
            <a:ext cx="5214794" cy="1478866"/>
          </a:xfrm>
          <a:prstGeom prst="rect">
            <a:avLst/>
          </a:prstGeom>
          <a:noFill/>
          <a:ln>
            <a:noFill/>
          </a:ln>
        </p:spPr>
        <p:txBody>
          <a:bodyPr spcFirstLastPara="1" wrap="square" lIns="0" tIns="0" rIns="0" bIns="0" anchor="t" anchorCtr="0">
            <a:spAutoFit/>
          </a:bodyPr>
          <a:lstStyle/>
          <a:p>
            <a:pPr>
              <a:lnSpc>
                <a:spcPct val="118014"/>
              </a:lnSpc>
              <a:buClr>
                <a:srgbClr val="000000"/>
              </a:buClr>
              <a:buSzPts val="5429"/>
            </a:pPr>
            <a:r>
              <a:rPr lang="en-US" sz="8144" b="1" dirty="0">
                <a:solidFill>
                  <a:srgbClr val="123C5F"/>
                </a:solidFill>
                <a:latin typeface="Poppins" pitchFamily="2" charset="77"/>
                <a:ea typeface="Maven Pro"/>
                <a:cs typeface="Poppins" pitchFamily="2" charset="77"/>
                <a:sym typeface="Maven Pro"/>
              </a:rPr>
              <a:t>Welcome</a:t>
            </a:r>
            <a:endParaRPr sz="2100" dirty="0">
              <a:solidFill>
                <a:srgbClr val="000000"/>
              </a:solidFill>
              <a:latin typeface="Poppins" pitchFamily="2" charset="77"/>
              <a:ea typeface="Arial"/>
              <a:cs typeface="Poppins" pitchFamily="2" charset="77"/>
              <a:sym typeface="Arial"/>
            </a:endParaRPr>
          </a:p>
        </p:txBody>
      </p:sp>
      <p:sp>
        <p:nvSpPr>
          <p:cNvPr id="104" name="Google Shape;104;p14"/>
          <p:cNvSpPr/>
          <p:nvPr/>
        </p:nvSpPr>
        <p:spPr>
          <a:xfrm>
            <a:off x="1367632" y="3391650"/>
            <a:ext cx="7408316" cy="4385043"/>
          </a:xfrm>
          <a:custGeom>
            <a:avLst/>
            <a:gdLst/>
            <a:ahLst/>
            <a:cxnLst/>
            <a:rect l="l" t="t" r="r" b="b"/>
            <a:pathLst>
              <a:path w="2507044" h="1483940" extrusionOk="0">
                <a:moveTo>
                  <a:pt x="2382583" y="1483940"/>
                </a:moveTo>
                <a:lnTo>
                  <a:pt x="124460" y="1483940"/>
                </a:lnTo>
                <a:cubicBezTo>
                  <a:pt x="55880" y="1483940"/>
                  <a:pt x="0" y="1428060"/>
                  <a:pt x="0" y="1359480"/>
                </a:cubicBezTo>
                <a:lnTo>
                  <a:pt x="0" y="124460"/>
                </a:lnTo>
                <a:cubicBezTo>
                  <a:pt x="0" y="55880"/>
                  <a:pt x="55880" y="0"/>
                  <a:pt x="124460" y="0"/>
                </a:cubicBezTo>
                <a:lnTo>
                  <a:pt x="2382584" y="0"/>
                </a:lnTo>
                <a:cubicBezTo>
                  <a:pt x="2451164" y="0"/>
                  <a:pt x="2507044" y="55880"/>
                  <a:pt x="2507044" y="124460"/>
                </a:cubicBezTo>
                <a:lnTo>
                  <a:pt x="2507044" y="1359480"/>
                </a:lnTo>
                <a:cubicBezTo>
                  <a:pt x="2507044" y="1428060"/>
                  <a:pt x="2451164" y="1483940"/>
                  <a:pt x="2382584" y="1483940"/>
                </a:cubicBezTo>
                <a:close/>
              </a:path>
            </a:pathLst>
          </a:custGeom>
          <a:solidFill>
            <a:srgbClr val="FBF6F3">
              <a:alpha val="80000"/>
            </a:srgbClr>
          </a:solidFill>
          <a:ln>
            <a:noFill/>
          </a:ln>
        </p:spPr>
        <p:txBody>
          <a:bodyPr spcFirstLastPara="1" wrap="square" lIns="137138" tIns="137138" rIns="137138" bIns="137138" anchor="ctr" anchorCtr="0">
            <a:noAutofit/>
          </a:bodyPr>
          <a:lstStyle/>
          <a:p>
            <a:pPr>
              <a:buClr>
                <a:srgbClr val="000000"/>
              </a:buClr>
              <a:buSzPts val="1400"/>
            </a:pPr>
            <a:endParaRPr sz="2100">
              <a:solidFill>
                <a:srgbClr val="000000"/>
              </a:solidFill>
              <a:latin typeface="Arial"/>
              <a:ea typeface="Arial"/>
              <a:cs typeface="Arial"/>
              <a:sym typeface="Arial"/>
            </a:endParaRPr>
          </a:p>
        </p:txBody>
      </p:sp>
      <p:sp>
        <p:nvSpPr>
          <p:cNvPr id="105" name="Google Shape;105;p14"/>
          <p:cNvSpPr txBox="1"/>
          <p:nvPr/>
        </p:nvSpPr>
        <p:spPr>
          <a:xfrm>
            <a:off x="1854731" y="4123104"/>
            <a:ext cx="6670800" cy="2675861"/>
          </a:xfrm>
          <a:prstGeom prst="rect">
            <a:avLst/>
          </a:prstGeom>
          <a:noFill/>
          <a:ln>
            <a:noFill/>
          </a:ln>
        </p:spPr>
        <p:txBody>
          <a:bodyPr spcFirstLastPara="1" wrap="square" lIns="0" tIns="0" rIns="0" bIns="0" anchor="t" anchorCtr="0">
            <a:spAutoFit/>
          </a:bodyPr>
          <a:lstStyle/>
          <a:p>
            <a:pPr>
              <a:lnSpc>
                <a:spcPct val="140000"/>
              </a:lnSpc>
              <a:buClr>
                <a:srgbClr val="000000"/>
              </a:buClr>
              <a:buSzPts val="4140"/>
            </a:pPr>
            <a:r>
              <a:rPr lang="en-GB" sz="6210" dirty="0">
                <a:solidFill>
                  <a:srgbClr val="123C5F"/>
                </a:solidFill>
                <a:latin typeface="Poppins"/>
                <a:ea typeface="Poppins"/>
                <a:cs typeface="Poppins"/>
                <a:sym typeface="Poppins"/>
              </a:rPr>
              <a:t>What will we cover today? </a:t>
            </a:r>
            <a:endParaRPr sz="2100" dirty="0">
              <a:solidFill>
                <a:srgbClr val="000000"/>
              </a:solidFill>
              <a:latin typeface="Arial"/>
              <a:ea typeface="Arial"/>
              <a:cs typeface="Arial"/>
              <a:sym typeface="Arial"/>
            </a:endParaRPr>
          </a:p>
        </p:txBody>
      </p:sp>
      <p:sp>
        <p:nvSpPr>
          <p:cNvPr id="106" name="Google Shape;106;p14"/>
          <p:cNvSpPr txBox="1"/>
          <p:nvPr/>
        </p:nvSpPr>
        <p:spPr>
          <a:xfrm>
            <a:off x="8084263" y="4058550"/>
            <a:ext cx="7586702" cy="514436"/>
          </a:xfrm>
          <a:prstGeom prst="rect">
            <a:avLst/>
          </a:prstGeom>
          <a:noFill/>
          <a:ln>
            <a:noFill/>
          </a:ln>
        </p:spPr>
        <p:txBody>
          <a:bodyPr spcFirstLastPara="1" wrap="square" lIns="0" tIns="0" rIns="0" bIns="0" anchor="t" anchorCtr="0">
            <a:spAutoFit/>
          </a:bodyPr>
          <a:lstStyle/>
          <a:p>
            <a:pPr algn="just">
              <a:lnSpc>
                <a:spcPct val="140000"/>
              </a:lnSpc>
              <a:buClr>
                <a:srgbClr val="000000"/>
              </a:buClr>
              <a:buSzPts val="1592"/>
            </a:pPr>
            <a:endParaRPr sz="2388" dirty="0">
              <a:solidFill>
                <a:srgbClr val="000000"/>
              </a:solidFill>
              <a:latin typeface="Arial"/>
              <a:ea typeface="Arial"/>
              <a:cs typeface="Arial"/>
              <a:sym typeface="Arial"/>
            </a:endParaRPr>
          </a:p>
        </p:txBody>
      </p:sp>
      <p:sp>
        <p:nvSpPr>
          <p:cNvPr id="2" name="Google Shape;260;p23">
            <a:extLst>
              <a:ext uri="{FF2B5EF4-FFF2-40B4-BE49-F238E27FC236}">
                <a16:creationId xmlns:a16="http://schemas.microsoft.com/office/drawing/2014/main" id="{CB50412E-239D-A92E-A895-A866B36E6EAF}"/>
              </a:ext>
            </a:extLst>
          </p:cNvPr>
          <p:cNvSpPr txBox="1"/>
          <p:nvPr/>
        </p:nvSpPr>
        <p:spPr>
          <a:xfrm>
            <a:off x="9181164" y="1721549"/>
            <a:ext cx="7739204" cy="7478970"/>
          </a:xfrm>
          <a:prstGeom prst="rect">
            <a:avLst/>
          </a:prstGeom>
          <a:noFill/>
          <a:ln>
            <a:noFill/>
          </a:ln>
        </p:spPr>
        <p:txBody>
          <a:bodyPr spcFirstLastPara="1" wrap="square" lIns="0" tIns="0" rIns="0" bIns="0" anchor="t" anchorCtr="0">
            <a:spAutoFit/>
          </a:bodyPr>
          <a:lstStyle/>
          <a:p>
            <a:pPr marL="914400" indent="-914400">
              <a:lnSpc>
                <a:spcPct val="150000"/>
              </a:lnSpc>
              <a:buFont typeface="+mj-lt"/>
              <a:buAutoNum type="arabicPeriod"/>
            </a:pPr>
            <a:r>
              <a:rPr lang="en-GB" sz="5400" dirty="0"/>
              <a:t>Forum friendly income streams</a:t>
            </a:r>
          </a:p>
          <a:p>
            <a:pPr marL="914400" indent="-914400">
              <a:lnSpc>
                <a:spcPct val="150000"/>
              </a:lnSpc>
              <a:buFont typeface="+mj-lt"/>
              <a:buAutoNum type="arabicPeriod"/>
            </a:pPr>
            <a:r>
              <a:rPr lang="en-GB" sz="5400" dirty="0"/>
              <a:t>What can you do? </a:t>
            </a:r>
          </a:p>
          <a:p>
            <a:pPr marL="914400" indent="-914400">
              <a:lnSpc>
                <a:spcPct val="150000"/>
              </a:lnSpc>
              <a:buFont typeface="+mj-lt"/>
              <a:buAutoNum type="arabicPeriod"/>
            </a:pPr>
            <a:r>
              <a:rPr lang="en-GB" sz="5400" dirty="0"/>
              <a:t>AI Tips and Tricks </a:t>
            </a:r>
          </a:p>
          <a:p>
            <a:pPr marL="914400" indent="-914400">
              <a:lnSpc>
                <a:spcPct val="150000"/>
              </a:lnSpc>
              <a:buFont typeface="+mj-lt"/>
              <a:buAutoNum type="arabicPeriod"/>
            </a:pPr>
            <a:r>
              <a:rPr lang="en-GB" sz="5400" dirty="0"/>
              <a:t>Things to consider</a:t>
            </a:r>
          </a:p>
          <a:p>
            <a:pPr marL="914400" indent="-914400">
              <a:lnSpc>
                <a:spcPct val="150000"/>
              </a:lnSpc>
              <a:buFont typeface="+mj-lt"/>
              <a:buAutoNum type="arabicPeriod"/>
            </a:pPr>
            <a:r>
              <a:rPr lang="en-GB" sz="5400" dirty="0"/>
              <a:t>Q &amp; A /Feedback</a:t>
            </a:r>
          </a:p>
        </p:txBody>
      </p:sp>
      <p:sp>
        <p:nvSpPr>
          <p:cNvPr id="3" name="Google Shape;104;p14">
            <a:extLst>
              <a:ext uri="{FF2B5EF4-FFF2-40B4-BE49-F238E27FC236}">
                <a16:creationId xmlns:a16="http://schemas.microsoft.com/office/drawing/2014/main" id="{890371A3-C732-B7FD-51F5-CA65E5620580}"/>
              </a:ext>
            </a:extLst>
          </p:cNvPr>
          <p:cNvSpPr/>
          <p:nvPr/>
        </p:nvSpPr>
        <p:spPr>
          <a:xfrm>
            <a:off x="1520032" y="3544050"/>
            <a:ext cx="7408316" cy="4385043"/>
          </a:xfrm>
          <a:custGeom>
            <a:avLst/>
            <a:gdLst/>
            <a:ahLst/>
            <a:cxnLst/>
            <a:rect l="l" t="t" r="r" b="b"/>
            <a:pathLst>
              <a:path w="2507044" h="1483940" extrusionOk="0">
                <a:moveTo>
                  <a:pt x="2382583" y="1483940"/>
                </a:moveTo>
                <a:lnTo>
                  <a:pt x="124460" y="1483940"/>
                </a:lnTo>
                <a:cubicBezTo>
                  <a:pt x="55880" y="1483940"/>
                  <a:pt x="0" y="1428060"/>
                  <a:pt x="0" y="1359480"/>
                </a:cubicBezTo>
                <a:lnTo>
                  <a:pt x="0" y="124460"/>
                </a:lnTo>
                <a:cubicBezTo>
                  <a:pt x="0" y="55880"/>
                  <a:pt x="55880" y="0"/>
                  <a:pt x="124460" y="0"/>
                </a:cubicBezTo>
                <a:lnTo>
                  <a:pt x="2382584" y="0"/>
                </a:lnTo>
                <a:cubicBezTo>
                  <a:pt x="2451164" y="0"/>
                  <a:pt x="2507044" y="55880"/>
                  <a:pt x="2507044" y="124460"/>
                </a:cubicBezTo>
                <a:lnTo>
                  <a:pt x="2507044" y="1359480"/>
                </a:lnTo>
                <a:cubicBezTo>
                  <a:pt x="2507044" y="1428060"/>
                  <a:pt x="2451164" y="1483940"/>
                  <a:pt x="2382584" y="1483940"/>
                </a:cubicBezTo>
                <a:close/>
              </a:path>
            </a:pathLst>
          </a:custGeom>
          <a:solidFill>
            <a:srgbClr val="FBF6F3">
              <a:alpha val="80000"/>
            </a:srgbClr>
          </a:solidFill>
          <a:ln>
            <a:noFill/>
          </a:ln>
        </p:spPr>
        <p:txBody>
          <a:bodyPr spcFirstLastPara="1" wrap="square" lIns="137138" tIns="137138" rIns="137138" bIns="137138" anchor="ctr" anchorCtr="0">
            <a:noAutofit/>
          </a:bodyPr>
          <a:lstStyle/>
          <a:p>
            <a:pPr>
              <a:buClr>
                <a:srgbClr val="000000"/>
              </a:buClr>
              <a:buSzPts val="1400"/>
            </a:pPr>
            <a:endParaRPr sz="2100">
              <a:solidFill>
                <a:srgbClr val="000000"/>
              </a:solidFill>
              <a:latin typeface="Arial"/>
              <a:ea typeface="Arial"/>
              <a:cs typeface="Arial"/>
              <a:sym typeface="Arial"/>
            </a:endParaRPr>
          </a:p>
        </p:txBody>
      </p:sp>
      <p:sp>
        <p:nvSpPr>
          <p:cNvPr id="4" name="Google Shape;105;p14">
            <a:extLst>
              <a:ext uri="{FF2B5EF4-FFF2-40B4-BE49-F238E27FC236}">
                <a16:creationId xmlns:a16="http://schemas.microsoft.com/office/drawing/2014/main" id="{67B51629-3D9E-67CF-28CC-45EABC333FD8}"/>
              </a:ext>
            </a:extLst>
          </p:cNvPr>
          <p:cNvSpPr txBox="1"/>
          <p:nvPr/>
        </p:nvSpPr>
        <p:spPr>
          <a:xfrm>
            <a:off x="2007131" y="4275504"/>
            <a:ext cx="6670800" cy="2675861"/>
          </a:xfrm>
          <a:prstGeom prst="rect">
            <a:avLst/>
          </a:prstGeom>
          <a:noFill/>
          <a:ln>
            <a:noFill/>
          </a:ln>
        </p:spPr>
        <p:txBody>
          <a:bodyPr spcFirstLastPara="1" wrap="square" lIns="0" tIns="0" rIns="0" bIns="0" anchor="t" anchorCtr="0">
            <a:spAutoFit/>
          </a:bodyPr>
          <a:lstStyle/>
          <a:p>
            <a:pPr>
              <a:lnSpc>
                <a:spcPct val="140000"/>
              </a:lnSpc>
              <a:buClr>
                <a:srgbClr val="000000"/>
              </a:buClr>
              <a:buSzPts val="4140"/>
            </a:pPr>
            <a:r>
              <a:rPr lang="en-GB" sz="6210" dirty="0">
                <a:solidFill>
                  <a:srgbClr val="123C5F"/>
                </a:solidFill>
                <a:latin typeface="Poppins"/>
                <a:ea typeface="Poppins"/>
                <a:cs typeface="Poppins"/>
                <a:sym typeface="Poppins"/>
              </a:rPr>
              <a:t>What will we cover today? </a:t>
            </a:r>
            <a:endParaRPr sz="2100" dirty="0">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6FDE4-7BA5-C181-D869-2FDFD349E740}"/>
            </a:ext>
          </a:extLst>
        </p:cNvPr>
        <p:cNvGrpSpPr/>
        <p:nvPr/>
      </p:nvGrpSpPr>
      <p:grpSpPr>
        <a:xfrm>
          <a:off x="0" y="0"/>
          <a:ext cx="0" cy="0"/>
          <a:chOff x="0" y="0"/>
          <a:chExt cx="0" cy="0"/>
        </a:xfrm>
      </p:grpSpPr>
      <p:pic>
        <p:nvPicPr>
          <p:cNvPr id="16" name="Picture 15" descr="Two cute robots">
            <a:extLst>
              <a:ext uri="{FF2B5EF4-FFF2-40B4-BE49-F238E27FC236}">
                <a16:creationId xmlns:a16="http://schemas.microsoft.com/office/drawing/2014/main" id="{A9238F44-11FC-17FD-7D51-C5D8A1E3938E}"/>
              </a:ext>
            </a:extLst>
          </p:cNvPr>
          <p:cNvPicPr>
            <a:picLocks noChangeAspect="1"/>
          </p:cNvPicPr>
          <p:nvPr/>
        </p:nvPicPr>
        <p:blipFill>
          <a:blip r:embed="rId3">
            <a:alphaModFix amt="56000"/>
            <a:extLst>
              <a:ext uri="{28A0092B-C50C-407E-A947-70E740481C1C}">
                <a14:useLocalDpi xmlns:a14="http://schemas.microsoft.com/office/drawing/2010/main" val="0"/>
              </a:ext>
            </a:extLst>
          </a:blip>
          <a:stretch>
            <a:fillRect/>
          </a:stretch>
        </p:blipFill>
        <p:spPr>
          <a:xfrm>
            <a:off x="-1009128" y="0"/>
            <a:ext cx="19332461" cy="10874510"/>
          </a:xfrm>
          <a:prstGeom prst="rect">
            <a:avLst/>
          </a:prstGeom>
        </p:spPr>
      </p:pic>
      <p:grpSp>
        <p:nvGrpSpPr>
          <p:cNvPr id="2" name="Group 2">
            <a:extLst>
              <a:ext uri="{FF2B5EF4-FFF2-40B4-BE49-F238E27FC236}">
                <a16:creationId xmlns:a16="http://schemas.microsoft.com/office/drawing/2014/main" id="{72987735-5D50-EC19-0AED-6794287A61DE}"/>
              </a:ext>
            </a:extLst>
          </p:cNvPr>
          <p:cNvGrpSpPr/>
          <p:nvPr/>
        </p:nvGrpSpPr>
        <p:grpSpPr>
          <a:xfrm>
            <a:off x="-7417840" y="-5585692"/>
            <a:ext cx="28294957" cy="22683500"/>
            <a:chOff x="0" y="0"/>
            <a:chExt cx="37726609" cy="30244666"/>
          </a:xfrm>
        </p:grpSpPr>
        <p:sp>
          <p:nvSpPr>
            <p:cNvPr id="3" name="Freeform 3">
              <a:extLst>
                <a:ext uri="{FF2B5EF4-FFF2-40B4-BE49-F238E27FC236}">
                  <a16:creationId xmlns:a16="http://schemas.microsoft.com/office/drawing/2014/main" id="{D193C46A-3462-CBB4-FD03-4A36CF5A1BD4}"/>
                </a:ext>
              </a:extLst>
            </p:cNvPr>
            <p:cNvSpPr/>
            <p:nvPr/>
          </p:nvSpPr>
          <p:spPr>
            <a:xfrm rot="581744">
              <a:off x="4696893" y="7586665"/>
              <a:ext cx="29817541" cy="20292049"/>
            </a:xfrm>
            <a:custGeom>
              <a:avLst/>
              <a:gdLst/>
              <a:ahLst/>
              <a:cxnLst/>
              <a:rect l="l" t="t" r="r" b="b"/>
              <a:pathLst>
                <a:path w="29817541" h="20292049">
                  <a:moveTo>
                    <a:pt x="0" y="0"/>
                  </a:moveTo>
                  <a:lnTo>
                    <a:pt x="29817541" y="0"/>
                  </a:lnTo>
                  <a:lnTo>
                    <a:pt x="29817541" y="20292049"/>
                  </a:lnTo>
                  <a:lnTo>
                    <a:pt x="0" y="20292049"/>
                  </a:lnTo>
                  <a:lnTo>
                    <a:pt x="0" y="0"/>
                  </a:lnTo>
                  <a:close/>
                </a:path>
              </a:pathLst>
            </a:custGeom>
            <a:blipFill>
              <a:blip r:embed="rId4">
                <a:alphaModFix amt="0"/>
              </a:blip>
              <a:stretch>
                <a:fillRect l="-171915" r="-50754"/>
              </a:stretch>
            </a:blipFill>
          </p:spPr>
          <p:txBody>
            <a:bodyPr/>
            <a:lstStyle/>
            <a:p>
              <a:endParaRPr lang="en-US"/>
            </a:p>
          </p:txBody>
        </p:sp>
        <p:sp>
          <p:nvSpPr>
            <p:cNvPr id="4" name="Freeform 4">
              <a:extLst>
                <a:ext uri="{FF2B5EF4-FFF2-40B4-BE49-F238E27FC236}">
                  <a16:creationId xmlns:a16="http://schemas.microsoft.com/office/drawing/2014/main" id="{97967A8E-5F34-2811-BA9B-0D790075207C}"/>
                </a:ext>
              </a:extLst>
            </p:cNvPr>
            <p:cNvSpPr/>
            <p:nvPr/>
          </p:nvSpPr>
          <p:spPr>
            <a:xfrm rot="-2700000">
              <a:off x="230171" y="5271659"/>
              <a:ext cx="18324082" cy="8241106"/>
            </a:xfrm>
            <a:custGeom>
              <a:avLst/>
              <a:gdLst/>
              <a:ahLst/>
              <a:cxnLst/>
              <a:rect l="l" t="t" r="r" b="b"/>
              <a:pathLst>
                <a:path w="18324082" h="8241106">
                  <a:moveTo>
                    <a:pt x="0" y="0"/>
                  </a:moveTo>
                  <a:lnTo>
                    <a:pt x="18324082" y="0"/>
                  </a:lnTo>
                  <a:lnTo>
                    <a:pt x="18324082" y="8241106"/>
                  </a:lnTo>
                  <a:lnTo>
                    <a:pt x="0" y="8241106"/>
                  </a:lnTo>
                  <a:lnTo>
                    <a:pt x="0" y="0"/>
                  </a:lnTo>
                  <a:close/>
                </a:path>
              </a:pathLst>
            </a:custGeom>
            <a:blipFill>
              <a:blip r:embed="rId5">
                <a:alphaModFix amt="0"/>
                <a:extLst>
                  <a:ext uri="{96DAC541-7B7A-43D3-8B79-37D633B846F1}">
                    <asvg:svgBlip xmlns:asvg="http://schemas.microsoft.com/office/drawing/2016/SVG/main" r:embed="rId6"/>
                  </a:ext>
                </a:extLst>
              </a:blip>
              <a:stretch>
                <a:fillRect t="-61174" b="-61174"/>
              </a:stretch>
            </a:blipFill>
          </p:spPr>
          <p:txBody>
            <a:bodyPr/>
            <a:lstStyle/>
            <a:p>
              <a:endParaRPr lang="en-US"/>
            </a:p>
          </p:txBody>
        </p:sp>
        <p:sp>
          <p:nvSpPr>
            <p:cNvPr id="5" name="Freeform 5">
              <a:extLst>
                <a:ext uri="{FF2B5EF4-FFF2-40B4-BE49-F238E27FC236}">
                  <a16:creationId xmlns:a16="http://schemas.microsoft.com/office/drawing/2014/main" id="{814BD7DF-BB74-5E7E-C267-10FF0DE76E5B}"/>
                </a:ext>
              </a:extLst>
            </p:cNvPr>
            <p:cNvSpPr/>
            <p:nvPr/>
          </p:nvSpPr>
          <p:spPr>
            <a:xfrm rot="-2700000">
              <a:off x="25765753" y="16949900"/>
              <a:ext cx="11703218" cy="5576342"/>
            </a:xfrm>
            <a:custGeom>
              <a:avLst/>
              <a:gdLst/>
              <a:ahLst/>
              <a:cxnLst/>
              <a:rect l="l" t="t" r="r" b="b"/>
              <a:pathLst>
                <a:path w="11703218" h="5576342">
                  <a:moveTo>
                    <a:pt x="0" y="0"/>
                  </a:moveTo>
                  <a:lnTo>
                    <a:pt x="11703218" y="0"/>
                  </a:lnTo>
                  <a:lnTo>
                    <a:pt x="11703218" y="5576341"/>
                  </a:lnTo>
                  <a:lnTo>
                    <a:pt x="0" y="5576341"/>
                  </a:lnTo>
                  <a:lnTo>
                    <a:pt x="0" y="0"/>
                  </a:lnTo>
                  <a:close/>
                </a:path>
              </a:pathLst>
            </a:custGeom>
            <a:blipFill>
              <a:blip r:embed="rId7">
                <a:alphaModFix amt="0"/>
                <a:extLst>
                  <a:ext uri="{96DAC541-7B7A-43D3-8B79-37D633B846F1}">
                    <asvg:svgBlip xmlns:asvg="http://schemas.microsoft.com/office/drawing/2016/SVG/main" r:embed="rId8"/>
                  </a:ext>
                </a:extLst>
              </a:blip>
              <a:stretch>
                <a:fillRect t="-54936" b="-54936"/>
              </a:stretch>
            </a:blipFill>
          </p:spPr>
          <p:txBody>
            <a:bodyPr/>
            <a:lstStyle/>
            <a:p>
              <a:endParaRPr lang="en-US"/>
            </a:p>
          </p:txBody>
        </p:sp>
      </p:grpSp>
      <p:sp>
        <p:nvSpPr>
          <p:cNvPr id="6" name="Freeform 6">
            <a:extLst>
              <a:ext uri="{FF2B5EF4-FFF2-40B4-BE49-F238E27FC236}">
                <a16:creationId xmlns:a16="http://schemas.microsoft.com/office/drawing/2014/main" id="{CC54F38B-35D4-7390-39E6-420B4C07B176}"/>
              </a:ext>
            </a:extLst>
          </p:cNvPr>
          <p:cNvSpPr/>
          <p:nvPr/>
        </p:nvSpPr>
        <p:spPr>
          <a:xfrm>
            <a:off x="9144000" y="8749698"/>
            <a:ext cx="7196470" cy="138836"/>
          </a:xfrm>
          <a:custGeom>
            <a:avLst/>
            <a:gdLst/>
            <a:ahLst/>
            <a:cxnLst/>
            <a:rect l="l" t="t" r="r" b="b"/>
            <a:pathLst>
              <a:path w="7196470" h="138836">
                <a:moveTo>
                  <a:pt x="0" y="0"/>
                </a:moveTo>
                <a:lnTo>
                  <a:pt x="7196470" y="0"/>
                </a:lnTo>
                <a:lnTo>
                  <a:pt x="7196470" y="138836"/>
                </a:lnTo>
                <a:lnTo>
                  <a:pt x="0" y="138836"/>
                </a:lnTo>
                <a:lnTo>
                  <a:pt x="0" y="0"/>
                </a:lnTo>
                <a:close/>
              </a:path>
            </a:pathLst>
          </a:custGeom>
          <a:blipFill>
            <a:blip r:embed="rId9">
              <a:extLst>
                <a:ext uri="{96DAC541-7B7A-43D3-8B79-37D633B846F1}">
                  <asvg:svgBlip xmlns:asvg="http://schemas.microsoft.com/office/drawing/2016/SVG/main" r:embed="rId10"/>
                </a:ext>
              </a:extLst>
            </a:blip>
            <a:stretch>
              <a:fillRect t="-2541717" b="-2541717"/>
            </a:stretch>
          </a:blipFill>
        </p:spPr>
        <p:txBody>
          <a:bodyPr/>
          <a:lstStyle/>
          <a:p>
            <a:endParaRPr lang="en-US"/>
          </a:p>
        </p:txBody>
      </p:sp>
      <p:sp>
        <p:nvSpPr>
          <p:cNvPr id="7" name="Freeform 7">
            <a:extLst>
              <a:ext uri="{FF2B5EF4-FFF2-40B4-BE49-F238E27FC236}">
                <a16:creationId xmlns:a16="http://schemas.microsoft.com/office/drawing/2014/main" id="{F8CED727-C4D1-CEC0-CB9A-AF77DBC9821A}"/>
              </a:ext>
            </a:extLst>
          </p:cNvPr>
          <p:cNvSpPr/>
          <p:nvPr/>
        </p:nvSpPr>
        <p:spPr>
          <a:xfrm>
            <a:off x="16232831" y="215885"/>
            <a:ext cx="1709734" cy="1237420"/>
          </a:xfrm>
          <a:custGeom>
            <a:avLst/>
            <a:gdLst/>
            <a:ahLst/>
            <a:cxnLst/>
            <a:rect l="l" t="t" r="r" b="b"/>
            <a:pathLst>
              <a:path w="1709734" h="1237420">
                <a:moveTo>
                  <a:pt x="0" y="0"/>
                </a:moveTo>
                <a:lnTo>
                  <a:pt x="1709735" y="0"/>
                </a:lnTo>
                <a:lnTo>
                  <a:pt x="1709735" y="1237420"/>
                </a:lnTo>
                <a:lnTo>
                  <a:pt x="0" y="1237420"/>
                </a:lnTo>
                <a:lnTo>
                  <a:pt x="0" y="0"/>
                </a:lnTo>
                <a:close/>
              </a:path>
            </a:pathLst>
          </a:custGeom>
          <a:blipFill>
            <a:blip r:embed="rId11"/>
            <a:stretch>
              <a:fillRect/>
            </a:stretch>
          </a:blipFill>
        </p:spPr>
        <p:txBody>
          <a:bodyPr/>
          <a:lstStyle/>
          <a:p>
            <a:endParaRPr lang="en-US"/>
          </a:p>
        </p:txBody>
      </p:sp>
      <p:grpSp>
        <p:nvGrpSpPr>
          <p:cNvPr id="8" name="Group 8">
            <a:extLst>
              <a:ext uri="{FF2B5EF4-FFF2-40B4-BE49-F238E27FC236}">
                <a16:creationId xmlns:a16="http://schemas.microsoft.com/office/drawing/2014/main" id="{D0DF9792-FC30-F013-0A82-50BDE29C52A6}"/>
              </a:ext>
            </a:extLst>
          </p:cNvPr>
          <p:cNvGrpSpPr/>
          <p:nvPr/>
        </p:nvGrpSpPr>
        <p:grpSpPr>
          <a:xfrm>
            <a:off x="7286408" y="2329830"/>
            <a:ext cx="10070586" cy="5924319"/>
            <a:chOff x="0" y="0"/>
            <a:chExt cx="2652335" cy="1560314"/>
          </a:xfrm>
        </p:grpSpPr>
        <p:sp>
          <p:nvSpPr>
            <p:cNvPr id="9" name="Freeform 9">
              <a:extLst>
                <a:ext uri="{FF2B5EF4-FFF2-40B4-BE49-F238E27FC236}">
                  <a16:creationId xmlns:a16="http://schemas.microsoft.com/office/drawing/2014/main" id="{893C0E26-888A-5EE5-634B-461DE4F8F57B}"/>
                </a:ext>
              </a:extLst>
            </p:cNvPr>
            <p:cNvSpPr/>
            <p:nvPr/>
          </p:nvSpPr>
          <p:spPr>
            <a:xfrm>
              <a:off x="0" y="0"/>
              <a:ext cx="2652335" cy="1560314"/>
            </a:xfrm>
            <a:custGeom>
              <a:avLst/>
              <a:gdLst/>
              <a:ahLst/>
              <a:cxnLst/>
              <a:rect l="l" t="t" r="r" b="b"/>
              <a:pathLst>
                <a:path w="2652335" h="1560314">
                  <a:moveTo>
                    <a:pt x="39207" y="0"/>
                  </a:moveTo>
                  <a:lnTo>
                    <a:pt x="2613128" y="0"/>
                  </a:lnTo>
                  <a:cubicBezTo>
                    <a:pt x="2623527" y="0"/>
                    <a:pt x="2633499" y="4131"/>
                    <a:pt x="2640852" y="11483"/>
                  </a:cubicBezTo>
                  <a:cubicBezTo>
                    <a:pt x="2648205" y="18836"/>
                    <a:pt x="2652335" y="28809"/>
                    <a:pt x="2652335" y="39207"/>
                  </a:cubicBezTo>
                  <a:lnTo>
                    <a:pt x="2652335" y="1521107"/>
                  </a:lnTo>
                  <a:cubicBezTo>
                    <a:pt x="2652335" y="1531506"/>
                    <a:pt x="2648205" y="1541478"/>
                    <a:pt x="2640852" y="1548831"/>
                  </a:cubicBezTo>
                  <a:cubicBezTo>
                    <a:pt x="2633499" y="1556184"/>
                    <a:pt x="2623527" y="1560314"/>
                    <a:pt x="2613128" y="1560314"/>
                  </a:cubicBezTo>
                  <a:lnTo>
                    <a:pt x="39207" y="1560314"/>
                  </a:lnTo>
                  <a:cubicBezTo>
                    <a:pt x="17554" y="1560314"/>
                    <a:pt x="0" y="1542761"/>
                    <a:pt x="0" y="1521107"/>
                  </a:cubicBezTo>
                  <a:lnTo>
                    <a:pt x="0" y="39207"/>
                  </a:lnTo>
                  <a:cubicBezTo>
                    <a:pt x="0" y="28809"/>
                    <a:pt x="4131" y="18836"/>
                    <a:pt x="11483" y="11483"/>
                  </a:cubicBezTo>
                  <a:cubicBezTo>
                    <a:pt x="18836" y="4131"/>
                    <a:pt x="28809" y="0"/>
                    <a:pt x="39207" y="0"/>
                  </a:cubicBezTo>
                  <a:close/>
                </a:path>
              </a:pathLst>
            </a:custGeom>
            <a:solidFill>
              <a:srgbClr val="FBF6F3">
                <a:alpha val="47843"/>
              </a:srgbClr>
            </a:solidFill>
          </p:spPr>
          <p:txBody>
            <a:bodyPr/>
            <a:lstStyle/>
            <a:p>
              <a:endParaRPr lang="en-US"/>
            </a:p>
          </p:txBody>
        </p:sp>
        <p:sp>
          <p:nvSpPr>
            <p:cNvPr id="10" name="TextBox 10">
              <a:extLst>
                <a:ext uri="{FF2B5EF4-FFF2-40B4-BE49-F238E27FC236}">
                  <a16:creationId xmlns:a16="http://schemas.microsoft.com/office/drawing/2014/main" id="{F5C904AB-5599-3495-679A-D64C04060E82}"/>
                </a:ext>
              </a:extLst>
            </p:cNvPr>
            <p:cNvSpPr txBox="1"/>
            <p:nvPr/>
          </p:nvSpPr>
          <p:spPr>
            <a:xfrm>
              <a:off x="0" y="-47625"/>
              <a:ext cx="2652335" cy="1607939"/>
            </a:xfrm>
            <a:prstGeom prst="rect">
              <a:avLst/>
            </a:prstGeom>
          </p:spPr>
          <p:txBody>
            <a:bodyPr lIns="50800" tIns="50800" rIns="50800" bIns="50800" rtlCol="0" anchor="ctr"/>
            <a:lstStyle/>
            <a:p>
              <a:pPr algn="ctr">
                <a:lnSpc>
                  <a:spcPts val="3500"/>
                </a:lnSpc>
              </a:pPr>
              <a:endParaRPr/>
            </a:p>
          </p:txBody>
        </p:sp>
      </p:grpSp>
      <p:sp>
        <p:nvSpPr>
          <p:cNvPr id="11" name="TextBox 11">
            <a:extLst>
              <a:ext uri="{FF2B5EF4-FFF2-40B4-BE49-F238E27FC236}">
                <a16:creationId xmlns:a16="http://schemas.microsoft.com/office/drawing/2014/main" id="{0FE30316-EAE0-17A3-773B-000AB2303BF9}"/>
              </a:ext>
            </a:extLst>
          </p:cNvPr>
          <p:cNvSpPr txBox="1"/>
          <p:nvPr/>
        </p:nvSpPr>
        <p:spPr>
          <a:xfrm>
            <a:off x="7733053" y="2472784"/>
            <a:ext cx="9177295" cy="5087931"/>
          </a:xfrm>
          <a:prstGeom prst="rect">
            <a:avLst/>
          </a:prstGeom>
        </p:spPr>
        <p:txBody>
          <a:bodyPr lIns="0" tIns="0" rIns="0" bIns="0" rtlCol="0" anchor="t">
            <a:spAutoFit/>
          </a:bodyPr>
          <a:lstStyle/>
          <a:p>
            <a:pPr algn="ctr">
              <a:lnSpc>
                <a:spcPct val="150000"/>
              </a:lnSpc>
            </a:pPr>
            <a:r>
              <a:rPr lang="en-US" sz="11500" b="1" spc="417" dirty="0">
                <a:solidFill>
                  <a:srgbClr val="000000"/>
                </a:solidFill>
                <a:latin typeface="Poppins"/>
                <a:ea typeface="Poppins"/>
                <a:cs typeface="Poppins"/>
                <a:sym typeface="Poppins"/>
              </a:rPr>
              <a:t>Using AI in your plan</a:t>
            </a:r>
          </a:p>
        </p:txBody>
      </p:sp>
      <p:grpSp>
        <p:nvGrpSpPr>
          <p:cNvPr id="12" name="Group 2">
            <a:extLst>
              <a:ext uri="{FF2B5EF4-FFF2-40B4-BE49-F238E27FC236}">
                <a16:creationId xmlns:a16="http://schemas.microsoft.com/office/drawing/2014/main" id="{5A28E006-D3DD-A016-21A4-78921CBC50B9}"/>
              </a:ext>
            </a:extLst>
          </p:cNvPr>
          <p:cNvGrpSpPr/>
          <p:nvPr/>
        </p:nvGrpSpPr>
        <p:grpSpPr>
          <a:xfrm>
            <a:off x="-6813164" y="-1199900"/>
            <a:ext cx="27929100" cy="12940938"/>
            <a:chOff x="230171" y="5271659"/>
            <a:chExt cx="37238800" cy="17254583"/>
          </a:xfrm>
        </p:grpSpPr>
        <p:sp>
          <p:nvSpPr>
            <p:cNvPr id="14" name="Freeform 4">
              <a:extLst>
                <a:ext uri="{FF2B5EF4-FFF2-40B4-BE49-F238E27FC236}">
                  <a16:creationId xmlns:a16="http://schemas.microsoft.com/office/drawing/2014/main" id="{12D51A67-11C4-8051-90A6-7585A078230F}"/>
                </a:ext>
              </a:extLst>
            </p:cNvPr>
            <p:cNvSpPr/>
            <p:nvPr/>
          </p:nvSpPr>
          <p:spPr>
            <a:xfrm rot="-2700000">
              <a:off x="230171" y="5271659"/>
              <a:ext cx="18324082" cy="8241106"/>
            </a:xfrm>
            <a:custGeom>
              <a:avLst/>
              <a:gdLst/>
              <a:ahLst/>
              <a:cxnLst/>
              <a:rect l="l" t="t" r="r" b="b"/>
              <a:pathLst>
                <a:path w="18324082" h="8241106">
                  <a:moveTo>
                    <a:pt x="0" y="0"/>
                  </a:moveTo>
                  <a:lnTo>
                    <a:pt x="18324082" y="0"/>
                  </a:lnTo>
                  <a:lnTo>
                    <a:pt x="18324082" y="8241106"/>
                  </a:lnTo>
                  <a:lnTo>
                    <a:pt x="0" y="8241106"/>
                  </a:lnTo>
                  <a:lnTo>
                    <a:pt x="0" y="0"/>
                  </a:lnTo>
                  <a:close/>
                </a:path>
              </a:pathLst>
            </a:custGeom>
            <a:blipFill>
              <a:blip r:embed="rId5">
                <a:alphaModFix amt="75000"/>
                <a:extLst>
                  <a:ext uri="{96DAC541-7B7A-43D3-8B79-37D633B846F1}">
                    <asvg:svgBlip xmlns:asvg="http://schemas.microsoft.com/office/drawing/2016/SVG/main" r:embed="rId6"/>
                  </a:ext>
                </a:extLst>
              </a:blip>
              <a:stretch>
                <a:fillRect t="-61174" b="-61174"/>
              </a:stretch>
            </a:blipFill>
          </p:spPr>
          <p:txBody>
            <a:bodyPr/>
            <a:lstStyle/>
            <a:p>
              <a:endParaRPr lang="en-US"/>
            </a:p>
          </p:txBody>
        </p:sp>
        <p:sp>
          <p:nvSpPr>
            <p:cNvPr id="15" name="Freeform 5">
              <a:extLst>
                <a:ext uri="{FF2B5EF4-FFF2-40B4-BE49-F238E27FC236}">
                  <a16:creationId xmlns:a16="http://schemas.microsoft.com/office/drawing/2014/main" id="{326036AD-4452-9644-1642-85AE97C4B95D}"/>
                </a:ext>
              </a:extLst>
            </p:cNvPr>
            <p:cNvSpPr/>
            <p:nvPr/>
          </p:nvSpPr>
          <p:spPr>
            <a:xfrm rot="-2700000">
              <a:off x="25765753" y="16949900"/>
              <a:ext cx="11703218" cy="5576342"/>
            </a:xfrm>
            <a:custGeom>
              <a:avLst/>
              <a:gdLst/>
              <a:ahLst/>
              <a:cxnLst/>
              <a:rect l="l" t="t" r="r" b="b"/>
              <a:pathLst>
                <a:path w="11703218" h="5576342">
                  <a:moveTo>
                    <a:pt x="0" y="0"/>
                  </a:moveTo>
                  <a:lnTo>
                    <a:pt x="11703218" y="0"/>
                  </a:lnTo>
                  <a:lnTo>
                    <a:pt x="11703218" y="5576341"/>
                  </a:lnTo>
                  <a:lnTo>
                    <a:pt x="0" y="5576341"/>
                  </a:lnTo>
                  <a:lnTo>
                    <a:pt x="0" y="0"/>
                  </a:lnTo>
                  <a:close/>
                </a:path>
              </a:pathLst>
            </a:custGeom>
            <a:blipFill>
              <a:blip r:embed="rId7">
                <a:alphaModFix amt="72000"/>
                <a:extLst>
                  <a:ext uri="{96DAC541-7B7A-43D3-8B79-37D633B846F1}">
                    <asvg:svgBlip xmlns:asvg="http://schemas.microsoft.com/office/drawing/2016/SVG/main" r:embed="rId8"/>
                  </a:ext>
                </a:extLst>
              </a:blip>
              <a:stretch>
                <a:fillRect t="-54936" b="-54936"/>
              </a:stretch>
            </a:blipFill>
          </p:spPr>
          <p:txBody>
            <a:bodyPr/>
            <a:lstStyle/>
            <a:p>
              <a:endParaRPr lang="en-US"/>
            </a:p>
          </p:txBody>
        </p:sp>
      </p:grpSp>
    </p:spTree>
    <p:extLst>
      <p:ext uri="{BB962C8B-B14F-4D97-AF65-F5344CB8AC3E}">
        <p14:creationId xmlns:p14="http://schemas.microsoft.com/office/powerpoint/2010/main" val="2300606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5D6CB"/>
        </a:solidFill>
        <a:effectLst/>
      </p:bgPr>
    </p:bg>
    <p:spTree>
      <p:nvGrpSpPr>
        <p:cNvPr id="1" name="Shape 305">
          <a:extLst>
            <a:ext uri="{FF2B5EF4-FFF2-40B4-BE49-F238E27FC236}">
              <a16:creationId xmlns:a16="http://schemas.microsoft.com/office/drawing/2014/main" id="{1F08C98C-8F80-B2FB-B438-7A6D8C5E9003}"/>
            </a:ext>
          </a:extLst>
        </p:cNvPr>
        <p:cNvGrpSpPr/>
        <p:nvPr/>
      </p:nvGrpSpPr>
      <p:grpSpPr>
        <a:xfrm>
          <a:off x="0" y="0"/>
          <a:ext cx="0" cy="0"/>
          <a:chOff x="0" y="0"/>
          <a:chExt cx="0" cy="0"/>
        </a:xfrm>
      </p:grpSpPr>
      <p:pic>
        <p:nvPicPr>
          <p:cNvPr id="9" name="Picture 8" descr="Two cute robots">
            <a:extLst>
              <a:ext uri="{FF2B5EF4-FFF2-40B4-BE49-F238E27FC236}">
                <a16:creationId xmlns:a16="http://schemas.microsoft.com/office/drawing/2014/main" id="{FB4F76D9-75F0-CD29-426B-38E62251D2C4}"/>
              </a:ext>
            </a:extLst>
          </p:cNvPr>
          <p:cNvPicPr>
            <a:picLocks noChangeAspect="1"/>
          </p:cNvPicPr>
          <p:nvPr/>
        </p:nvPicPr>
        <p:blipFill>
          <a:blip r:embed="rId3">
            <a:alphaModFix amt="56000"/>
            <a:extLst>
              <a:ext uri="{28A0092B-C50C-407E-A947-70E740481C1C}">
                <a14:useLocalDpi xmlns:a14="http://schemas.microsoft.com/office/drawing/2010/main" val="0"/>
              </a:ext>
            </a:extLst>
          </a:blip>
          <a:stretch>
            <a:fillRect/>
          </a:stretch>
        </p:blipFill>
        <p:spPr>
          <a:xfrm>
            <a:off x="-3635415" y="0"/>
            <a:ext cx="12094554" cy="10410949"/>
          </a:xfrm>
          <a:prstGeom prst="rect">
            <a:avLst/>
          </a:prstGeom>
        </p:spPr>
      </p:pic>
      <p:sp>
        <p:nvSpPr>
          <p:cNvPr id="6" name="TextBox 5">
            <a:extLst>
              <a:ext uri="{FF2B5EF4-FFF2-40B4-BE49-F238E27FC236}">
                <a16:creationId xmlns:a16="http://schemas.microsoft.com/office/drawing/2014/main" id="{E82267C9-A4E8-6909-EEE4-8C926264CE56}"/>
              </a:ext>
            </a:extLst>
          </p:cNvPr>
          <p:cNvSpPr txBox="1"/>
          <p:nvPr/>
        </p:nvSpPr>
        <p:spPr>
          <a:xfrm>
            <a:off x="1360554" y="1357848"/>
            <a:ext cx="15333784" cy="369332"/>
          </a:xfrm>
          <a:prstGeom prst="rect">
            <a:avLst/>
          </a:prstGeom>
          <a:noFill/>
        </p:spPr>
        <p:txBody>
          <a:bodyPr wrap="square">
            <a:spAutoFit/>
          </a:bodyPr>
          <a:lstStyle/>
          <a:p>
            <a:pPr marL="228600">
              <a:buNone/>
            </a:pPr>
            <a:r>
              <a:rPr lang="en-GB" sz="18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t>
            </a:r>
            <a:endParaRPr lang="en-GB" sz="18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Google Shape;104;p14">
            <a:extLst>
              <a:ext uri="{FF2B5EF4-FFF2-40B4-BE49-F238E27FC236}">
                <a16:creationId xmlns:a16="http://schemas.microsoft.com/office/drawing/2014/main" id="{24FF72DE-B00E-F1A8-3A62-B437A3B7A733}"/>
              </a:ext>
            </a:extLst>
          </p:cNvPr>
          <p:cNvSpPr/>
          <p:nvPr/>
        </p:nvSpPr>
        <p:spPr>
          <a:xfrm>
            <a:off x="1337313" y="2220371"/>
            <a:ext cx="6796976" cy="5753195"/>
          </a:xfrm>
          <a:custGeom>
            <a:avLst/>
            <a:gdLst/>
            <a:ahLst/>
            <a:cxnLst/>
            <a:rect l="l" t="t" r="r" b="b"/>
            <a:pathLst>
              <a:path w="2507044" h="1483940" extrusionOk="0">
                <a:moveTo>
                  <a:pt x="2382583" y="1483940"/>
                </a:moveTo>
                <a:lnTo>
                  <a:pt x="124460" y="1483940"/>
                </a:lnTo>
                <a:cubicBezTo>
                  <a:pt x="55880" y="1483940"/>
                  <a:pt x="0" y="1428060"/>
                  <a:pt x="0" y="1359480"/>
                </a:cubicBezTo>
                <a:lnTo>
                  <a:pt x="0" y="124460"/>
                </a:lnTo>
                <a:cubicBezTo>
                  <a:pt x="0" y="55880"/>
                  <a:pt x="55880" y="0"/>
                  <a:pt x="124460" y="0"/>
                </a:cubicBezTo>
                <a:lnTo>
                  <a:pt x="2382584" y="0"/>
                </a:lnTo>
                <a:cubicBezTo>
                  <a:pt x="2451164" y="0"/>
                  <a:pt x="2507044" y="55880"/>
                  <a:pt x="2507044" y="124460"/>
                </a:cubicBezTo>
                <a:lnTo>
                  <a:pt x="2507044" y="1359480"/>
                </a:lnTo>
                <a:cubicBezTo>
                  <a:pt x="2507044" y="1428060"/>
                  <a:pt x="2451164" y="1483940"/>
                  <a:pt x="2382584" y="1483940"/>
                </a:cubicBezTo>
                <a:close/>
              </a:path>
            </a:pathLst>
          </a:custGeom>
          <a:solidFill>
            <a:srgbClr val="FBF6F3">
              <a:alpha val="80000"/>
            </a:srgbClr>
          </a:solidFill>
          <a:ln>
            <a:noFill/>
          </a:ln>
        </p:spPr>
        <p:txBody>
          <a:bodyPr spcFirstLastPara="1" wrap="square" lIns="137138" tIns="137138" rIns="137138" bIns="137138" anchor="ctr" anchorCtr="0">
            <a:noAutofit/>
          </a:bodyPr>
          <a:lstStyle/>
          <a:p>
            <a:pPr>
              <a:buClr>
                <a:srgbClr val="000000"/>
              </a:buClr>
              <a:buSzPts val="1400"/>
            </a:pPr>
            <a:endParaRPr sz="2100">
              <a:solidFill>
                <a:srgbClr val="000000"/>
              </a:solidFill>
              <a:latin typeface="Arial"/>
              <a:ea typeface="Arial"/>
              <a:cs typeface="Arial"/>
              <a:sym typeface="Arial"/>
            </a:endParaRPr>
          </a:p>
        </p:txBody>
      </p:sp>
      <p:sp>
        <p:nvSpPr>
          <p:cNvPr id="306" name="Google Shape;306;p27">
            <a:extLst>
              <a:ext uri="{FF2B5EF4-FFF2-40B4-BE49-F238E27FC236}">
                <a16:creationId xmlns:a16="http://schemas.microsoft.com/office/drawing/2014/main" id="{474847D7-02F1-E13D-3154-2E98ACFA2F69}"/>
              </a:ext>
            </a:extLst>
          </p:cNvPr>
          <p:cNvSpPr/>
          <p:nvPr/>
        </p:nvSpPr>
        <p:spPr>
          <a:xfrm rot="8100000">
            <a:off x="-7992449" y="-4310992"/>
            <a:ext cx="13743062" cy="6180830"/>
          </a:xfrm>
          <a:custGeom>
            <a:avLst/>
            <a:gdLst/>
            <a:ahLst/>
            <a:cxnLst/>
            <a:rect l="l" t="t" r="r" b="b"/>
            <a:pathLst>
              <a:path w="9162041" h="4120553" extrusionOk="0">
                <a:moveTo>
                  <a:pt x="9162041" y="4120552"/>
                </a:moveTo>
                <a:lnTo>
                  <a:pt x="0" y="4120552"/>
                </a:lnTo>
                <a:lnTo>
                  <a:pt x="0" y="0"/>
                </a:lnTo>
                <a:lnTo>
                  <a:pt x="9162041" y="0"/>
                </a:lnTo>
                <a:lnTo>
                  <a:pt x="9162041" y="4120552"/>
                </a:lnTo>
                <a:close/>
              </a:path>
            </a:pathLst>
          </a:custGeom>
          <a:blipFill rotWithShape="1">
            <a:blip r:embed="rId4">
              <a:alphaModFix amt="75000"/>
            </a:blip>
            <a:stretch>
              <a:fillRect t="-61165" b="-61165"/>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307" name="Google Shape;307;p27">
            <a:extLst>
              <a:ext uri="{FF2B5EF4-FFF2-40B4-BE49-F238E27FC236}">
                <a16:creationId xmlns:a16="http://schemas.microsoft.com/office/drawing/2014/main" id="{21DF4923-F746-967E-FA9F-3294B6446587}"/>
              </a:ext>
            </a:extLst>
          </p:cNvPr>
          <p:cNvSpPr/>
          <p:nvPr/>
        </p:nvSpPr>
        <p:spPr>
          <a:xfrm rot="-2700000">
            <a:off x="12906565" y="8783770"/>
            <a:ext cx="8777414" cy="4182257"/>
          </a:xfrm>
          <a:custGeom>
            <a:avLst/>
            <a:gdLst/>
            <a:ahLst/>
            <a:cxnLst/>
            <a:rect l="l" t="t" r="r" b="b"/>
            <a:pathLst>
              <a:path w="5851609" h="2788171" extrusionOk="0">
                <a:moveTo>
                  <a:pt x="0" y="0"/>
                </a:moveTo>
                <a:lnTo>
                  <a:pt x="5851609" y="0"/>
                </a:lnTo>
                <a:lnTo>
                  <a:pt x="5851609" y="2788171"/>
                </a:lnTo>
                <a:lnTo>
                  <a:pt x="0" y="2788171"/>
                </a:lnTo>
                <a:lnTo>
                  <a:pt x="0" y="0"/>
                </a:lnTo>
                <a:close/>
              </a:path>
            </a:pathLst>
          </a:custGeom>
          <a:blipFill rotWithShape="1">
            <a:blip r:embed="rId5">
              <a:alphaModFix amt="72000"/>
            </a:blip>
            <a:stretch>
              <a:fillRect t="-54927" b="-54927"/>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308" name="Google Shape;308;p27">
            <a:extLst>
              <a:ext uri="{FF2B5EF4-FFF2-40B4-BE49-F238E27FC236}">
                <a16:creationId xmlns:a16="http://schemas.microsoft.com/office/drawing/2014/main" id="{E1EAD4E7-8ADD-2EFC-63A9-856DC447BD83}"/>
              </a:ext>
            </a:extLst>
          </p:cNvPr>
          <p:cNvSpPr/>
          <p:nvPr/>
        </p:nvSpPr>
        <p:spPr>
          <a:xfrm>
            <a:off x="230984" y="8865356"/>
            <a:ext cx="1709735" cy="1237421"/>
          </a:xfrm>
          <a:custGeom>
            <a:avLst/>
            <a:gdLst/>
            <a:ahLst/>
            <a:cxnLst/>
            <a:rect l="l" t="t" r="r" b="b"/>
            <a:pathLst>
              <a:path w="1139823" h="824947" extrusionOk="0">
                <a:moveTo>
                  <a:pt x="0" y="0"/>
                </a:moveTo>
                <a:lnTo>
                  <a:pt x="1139822" y="0"/>
                </a:lnTo>
                <a:lnTo>
                  <a:pt x="1139822" y="824947"/>
                </a:lnTo>
                <a:lnTo>
                  <a:pt x="0" y="824947"/>
                </a:lnTo>
                <a:lnTo>
                  <a:pt x="0" y="0"/>
                </a:lnTo>
                <a:close/>
              </a:path>
            </a:pathLst>
          </a:custGeom>
          <a:blipFill rotWithShape="1">
            <a:blip r:embed="rId6">
              <a:alphaModFix/>
            </a:blip>
            <a:stretch>
              <a:fillRect/>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2" name="Google Shape;260;p23">
            <a:extLst>
              <a:ext uri="{FF2B5EF4-FFF2-40B4-BE49-F238E27FC236}">
                <a16:creationId xmlns:a16="http://schemas.microsoft.com/office/drawing/2014/main" id="{2354DD6A-30B9-FD7B-2133-121A5588C938}"/>
              </a:ext>
            </a:extLst>
          </p:cNvPr>
          <p:cNvSpPr txBox="1"/>
          <p:nvPr/>
        </p:nvSpPr>
        <p:spPr>
          <a:xfrm>
            <a:off x="1337313" y="2313434"/>
            <a:ext cx="6796976" cy="1523494"/>
          </a:xfrm>
          <a:prstGeom prst="rect">
            <a:avLst/>
          </a:prstGeom>
          <a:noFill/>
          <a:ln>
            <a:noFill/>
          </a:ln>
        </p:spPr>
        <p:txBody>
          <a:bodyPr spcFirstLastPara="1" wrap="square" lIns="0" tIns="0" rIns="0" bIns="0" anchor="t" anchorCtr="0">
            <a:spAutoFit/>
          </a:bodyPr>
          <a:lstStyle/>
          <a:p>
            <a:pPr algn="ctr">
              <a:lnSpc>
                <a:spcPct val="150000"/>
              </a:lnSpc>
            </a:pPr>
            <a:r>
              <a:rPr lang="en-GB" sz="6600" b="1" dirty="0"/>
              <a:t>AI – Finding Finder</a:t>
            </a:r>
          </a:p>
        </p:txBody>
      </p:sp>
      <p:sp>
        <p:nvSpPr>
          <p:cNvPr id="5" name="Google Shape;260;p23">
            <a:extLst>
              <a:ext uri="{FF2B5EF4-FFF2-40B4-BE49-F238E27FC236}">
                <a16:creationId xmlns:a16="http://schemas.microsoft.com/office/drawing/2014/main" id="{A4EC6350-1899-DCCA-6793-9B00906A0695}"/>
              </a:ext>
            </a:extLst>
          </p:cNvPr>
          <p:cNvSpPr txBox="1"/>
          <p:nvPr/>
        </p:nvSpPr>
        <p:spPr>
          <a:xfrm>
            <a:off x="8889610" y="988516"/>
            <a:ext cx="8813806" cy="8309967"/>
          </a:xfrm>
          <a:prstGeom prst="rect">
            <a:avLst/>
          </a:prstGeom>
          <a:noFill/>
          <a:ln>
            <a:noFill/>
          </a:ln>
        </p:spPr>
        <p:txBody>
          <a:bodyPr spcFirstLastPara="1" wrap="square" lIns="0" tIns="0" rIns="0" bIns="0" anchor="t" anchorCtr="0">
            <a:spAutoFit/>
          </a:bodyPr>
          <a:lstStyle/>
          <a:p>
            <a:r>
              <a:rPr lang="en-GB" sz="3600" dirty="0"/>
              <a:t>You are my Funding Radar for a Parent Carer Forum in [Town/LA/Region].</a:t>
            </a:r>
          </a:p>
          <a:p>
            <a:r>
              <a:rPr lang="en-GB" sz="3600" dirty="0"/>
              <a:t>Every week, list 5–10 **new or currently open** opportunities that fit:</a:t>
            </a:r>
          </a:p>
          <a:p>
            <a:r>
              <a:rPr lang="en-GB" sz="3600" dirty="0"/>
              <a:t>- small grants (≤ £10,000)</a:t>
            </a:r>
          </a:p>
          <a:p>
            <a:r>
              <a:rPr lang="en-GB" sz="3600" dirty="0"/>
              <a:t>- local philanthropy or community foundations</a:t>
            </a:r>
          </a:p>
          <a:p>
            <a:r>
              <a:rPr lang="en-GB" sz="3600" dirty="0"/>
              <a:t>- in‑kind sponsorship (rooms/printing/refreshments)</a:t>
            </a:r>
          </a:p>
          <a:p>
            <a:r>
              <a:rPr lang="en-GB" sz="3600" dirty="0"/>
              <a:t>- National Lottery community/“Awards for All” style grants</a:t>
            </a:r>
          </a:p>
          <a:p>
            <a:r>
              <a:rPr lang="en-GB" sz="3600" dirty="0"/>
              <a:t>For each opportunity give: name, deadline, what it funds (one line), effort level (low/med), and the **first step** we should take.</a:t>
            </a:r>
          </a:p>
          <a:p>
            <a:r>
              <a:rPr lang="en-GB" sz="3600" dirty="0"/>
              <a:t>Exclude anything irrelevant or very high effort. Keep it to a one‑page summary.</a:t>
            </a:r>
          </a:p>
        </p:txBody>
      </p:sp>
      <p:sp>
        <p:nvSpPr>
          <p:cNvPr id="7" name="Google Shape;260;p23">
            <a:extLst>
              <a:ext uri="{FF2B5EF4-FFF2-40B4-BE49-F238E27FC236}">
                <a16:creationId xmlns:a16="http://schemas.microsoft.com/office/drawing/2014/main" id="{DDDB74AA-5AEE-E797-4C51-58FDDDCF4AC4}"/>
              </a:ext>
            </a:extLst>
          </p:cNvPr>
          <p:cNvSpPr txBox="1"/>
          <p:nvPr/>
        </p:nvSpPr>
        <p:spPr>
          <a:xfrm>
            <a:off x="2202884" y="4284700"/>
            <a:ext cx="5400600" cy="3077766"/>
          </a:xfrm>
          <a:prstGeom prst="rect">
            <a:avLst/>
          </a:prstGeom>
          <a:noFill/>
          <a:ln>
            <a:noFill/>
          </a:ln>
        </p:spPr>
        <p:txBody>
          <a:bodyPr spcFirstLastPara="1" wrap="square" lIns="0" tIns="0" rIns="0" bIns="0" anchor="t" anchorCtr="0">
            <a:spAutoFit/>
          </a:bodyPr>
          <a:lstStyle/>
          <a:p>
            <a:r>
              <a:rPr lang="en-GB" sz="4000" dirty="0">
                <a:latin typeface="Poppins" pitchFamily="2" charset="77"/>
                <a:cs typeface="Poppins" pitchFamily="2" charset="77"/>
              </a:rPr>
              <a:t>Get a short list of small grants, local philanthropy and in‑kind support every week.</a:t>
            </a:r>
          </a:p>
        </p:txBody>
      </p:sp>
    </p:spTree>
    <p:extLst>
      <p:ext uri="{BB962C8B-B14F-4D97-AF65-F5344CB8AC3E}">
        <p14:creationId xmlns:p14="http://schemas.microsoft.com/office/powerpoint/2010/main" val="25638479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5D6CB"/>
        </a:solidFill>
        <a:effectLst/>
      </p:bgPr>
    </p:bg>
    <p:spTree>
      <p:nvGrpSpPr>
        <p:cNvPr id="1" name="Shape 305">
          <a:extLst>
            <a:ext uri="{FF2B5EF4-FFF2-40B4-BE49-F238E27FC236}">
              <a16:creationId xmlns:a16="http://schemas.microsoft.com/office/drawing/2014/main" id="{CB421577-7BAB-140A-4B9F-75BEE8753FB1}"/>
            </a:ext>
          </a:extLst>
        </p:cNvPr>
        <p:cNvGrpSpPr/>
        <p:nvPr/>
      </p:nvGrpSpPr>
      <p:grpSpPr>
        <a:xfrm>
          <a:off x="0" y="0"/>
          <a:ext cx="0" cy="0"/>
          <a:chOff x="0" y="0"/>
          <a:chExt cx="0" cy="0"/>
        </a:xfrm>
      </p:grpSpPr>
      <p:pic>
        <p:nvPicPr>
          <p:cNvPr id="4" name="Picture 3" descr="Two cute robots">
            <a:extLst>
              <a:ext uri="{FF2B5EF4-FFF2-40B4-BE49-F238E27FC236}">
                <a16:creationId xmlns:a16="http://schemas.microsoft.com/office/drawing/2014/main" id="{816D223A-724A-C2DE-78FB-C98A4CF618E5}"/>
              </a:ext>
            </a:extLst>
          </p:cNvPr>
          <p:cNvPicPr>
            <a:picLocks noChangeAspect="1"/>
          </p:cNvPicPr>
          <p:nvPr/>
        </p:nvPicPr>
        <p:blipFill>
          <a:blip r:embed="rId3">
            <a:alphaModFix amt="56000"/>
            <a:extLst>
              <a:ext uri="{28A0092B-C50C-407E-A947-70E740481C1C}">
                <a14:useLocalDpi xmlns:a14="http://schemas.microsoft.com/office/drawing/2010/main" val="0"/>
              </a:ext>
            </a:extLst>
          </a:blip>
          <a:stretch>
            <a:fillRect/>
          </a:stretch>
        </p:blipFill>
        <p:spPr>
          <a:xfrm>
            <a:off x="-3635415" y="0"/>
            <a:ext cx="12094554" cy="10410949"/>
          </a:xfrm>
          <a:prstGeom prst="rect">
            <a:avLst/>
          </a:prstGeom>
        </p:spPr>
      </p:pic>
      <p:sp>
        <p:nvSpPr>
          <p:cNvPr id="3" name="Google Shape;104;p14">
            <a:extLst>
              <a:ext uri="{FF2B5EF4-FFF2-40B4-BE49-F238E27FC236}">
                <a16:creationId xmlns:a16="http://schemas.microsoft.com/office/drawing/2014/main" id="{3ED03219-5C68-1B3F-DA08-B8F9EC404103}"/>
              </a:ext>
            </a:extLst>
          </p:cNvPr>
          <p:cNvSpPr/>
          <p:nvPr/>
        </p:nvSpPr>
        <p:spPr>
          <a:xfrm>
            <a:off x="1337313" y="2220371"/>
            <a:ext cx="6796976" cy="5753195"/>
          </a:xfrm>
          <a:custGeom>
            <a:avLst/>
            <a:gdLst/>
            <a:ahLst/>
            <a:cxnLst/>
            <a:rect l="l" t="t" r="r" b="b"/>
            <a:pathLst>
              <a:path w="2507044" h="1483940" extrusionOk="0">
                <a:moveTo>
                  <a:pt x="2382583" y="1483940"/>
                </a:moveTo>
                <a:lnTo>
                  <a:pt x="124460" y="1483940"/>
                </a:lnTo>
                <a:cubicBezTo>
                  <a:pt x="55880" y="1483940"/>
                  <a:pt x="0" y="1428060"/>
                  <a:pt x="0" y="1359480"/>
                </a:cubicBezTo>
                <a:lnTo>
                  <a:pt x="0" y="124460"/>
                </a:lnTo>
                <a:cubicBezTo>
                  <a:pt x="0" y="55880"/>
                  <a:pt x="55880" y="0"/>
                  <a:pt x="124460" y="0"/>
                </a:cubicBezTo>
                <a:lnTo>
                  <a:pt x="2382584" y="0"/>
                </a:lnTo>
                <a:cubicBezTo>
                  <a:pt x="2451164" y="0"/>
                  <a:pt x="2507044" y="55880"/>
                  <a:pt x="2507044" y="124460"/>
                </a:cubicBezTo>
                <a:lnTo>
                  <a:pt x="2507044" y="1359480"/>
                </a:lnTo>
                <a:cubicBezTo>
                  <a:pt x="2507044" y="1428060"/>
                  <a:pt x="2451164" y="1483940"/>
                  <a:pt x="2382584" y="1483940"/>
                </a:cubicBezTo>
                <a:close/>
              </a:path>
            </a:pathLst>
          </a:custGeom>
          <a:solidFill>
            <a:srgbClr val="FBF6F3">
              <a:alpha val="80000"/>
            </a:srgbClr>
          </a:solidFill>
          <a:ln>
            <a:noFill/>
          </a:ln>
        </p:spPr>
        <p:txBody>
          <a:bodyPr spcFirstLastPara="1" wrap="square" lIns="137138" tIns="137138" rIns="137138" bIns="137138" anchor="ctr" anchorCtr="0">
            <a:noAutofit/>
          </a:bodyPr>
          <a:lstStyle/>
          <a:p>
            <a:pPr>
              <a:buClr>
                <a:srgbClr val="000000"/>
              </a:buClr>
              <a:buSzPts val="1400"/>
            </a:pPr>
            <a:endParaRPr sz="2100">
              <a:solidFill>
                <a:srgbClr val="000000"/>
              </a:solidFill>
              <a:latin typeface="Arial"/>
              <a:ea typeface="Arial"/>
              <a:cs typeface="Arial"/>
              <a:sym typeface="Arial"/>
            </a:endParaRPr>
          </a:p>
        </p:txBody>
      </p:sp>
      <p:sp>
        <p:nvSpPr>
          <p:cNvPr id="306" name="Google Shape;306;p27">
            <a:extLst>
              <a:ext uri="{FF2B5EF4-FFF2-40B4-BE49-F238E27FC236}">
                <a16:creationId xmlns:a16="http://schemas.microsoft.com/office/drawing/2014/main" id="{2844A482-8BAD-FDAC-8E4F-30979EB3BD34}"/>
              </a:ext>
            </a:extLst>
          </p:cNvPr>
          <p:cNvSpPr/>
          <p:nvPr/>
        </p:nvSpPr>
        <p:spPr>
          <a:xfrm rot="8100000">
            <a:off x="-8574136" y="-2647501"/>
            <a:ext cx="13743062" cy="6180830"/>
          </a:xfrm>
          <a:custGeom>
            <a:avLst/>
            <a:gdLst/>
            <a:ahLst/>
            <a:cxnLst/>
            <a:rect l="l" t="t" r="r" b="b"/>
            <a:pathLst>
              <a:path w="9162041" h="4120553" extrusionOk="0">
                <a:moveTo>
                  <a:pt x="9162041" y="4120552"/>
                </a:moveTo>
                <a:lnTo>
                  <a:pt x="0" y="4120552"/>
                </a:lnTo>
                <a:lnTo>
                  <a:pt x="0" y="0"/>
                </a:lnTo>
                <a:lnTo>
                  <a:pt x="9162041" y="0"/>
                </a:lnTo>
                <a:lnTo>
                  <a:pt x="9162041" y="4120552"/>
                </a:lnTo>
                <a:close/>
              </a:path>
            </a:pathLst>
          </a:custGeom>
          <a:blipFill rotWithShape="1">
            <a:blip r:embed="rId4">
              <a:alphaModFix amt="75000"/>
            </a:blip>
            <a:stretch>
              <a:fillRect t="-61165" b="-61165"/>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307" name="Google Shape;307;p27">
            <a:extLst>
              <a:ext uri="{FF2B5EF4-FFF2-40B4-BE49-F238E27FC236}">
                <a16:creationId xmlns:a16="http://schemas.microsoft.com/office/drawing/2014/main" id="{2AD303E7-0E6E-FB45-4E8D-339D2A5C6601}"/>
              </a:ext>
            </a:extLst>
          </p:cNvPr>
          <p:cNvSpPr/>
          <p:nvPr/>
        </p:nvSpPr>
        <p:spPr>
          <a:xfrm rot="-2700000">
            <a:off x="12906565" y="8783770"/>
            <a:ext cx="8777414" cy="4182257"/>
          </a:xfrm>
          <a:custGeom>
            <a:avLst/>
            <a:gdLst/>
            <a:ahLst/>
            <a:cxnLst/>
            <a:rect l="l" t="t" r="r" b="b"/>
            <a:pathLst>
              <a:path w="5851609" h="2788171" extrusionOk="0">
                <a:moveTo>
                  <a:pt x="0" y="0"/>
                </a:moveTo>
                <a:lnTo>
                  <a:pt x="5851609" y="0"/>
                </a:lnTo>
                <a:lnTo>
                  <a:pt x="5851609" y="2788171"/>
                </a:lnTo>
                <a:lnTo>
                  <a:pt x="0" y="2788171"/>
                </a:lnTo>
                <a:lnTo>
                  <a:pt x="0" y="0"/>
                </a:lnTo>
                <a:close/>
              </a:path>
            </a:pathLst>
          </a:custGeom>
          <a:blipFill rotWithShape="1">
            <a:blip r:embed="rId5">
              <a:alphaModFix amt="72000"/>
            </a:blip>
            <a:stretch>
              <a:fillRect t="-54927" b="-54927"/>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308" name="Google Shape;308;p27">
            <a:extLst>
              <a:ext uri="{FF2B5EF4-FFF2-40B4-BE49-F238E27FC236}">
                <a16:creationId xmlns:a16="http://schemas.microsoft.com/office/drawing/2014/main" id="{D9BAEA83-F4EB-0D25-EC30-EEE6BB26260E}"/>
              </a:ext>
            </a:extLst>
          </p:cNvPr>
          <p:cNvSpPr/>
          <p:nvPr/>
        </p:nvSpPr>
        <p:spPr>
          <a:xfrm>
            <a:off x="230984" y="8865356"/>
            <a:ext cx="1709735" cy="1237421"/>
          </a:xfrm>
          <a:custGeom>
            <a:avLst/>
            <a:gdLst/>
            <a:ahLst/>
            <a:cxnLst/>
            <a:rect l="l" t="t" r="r" b="b"/>
            <a:pathLst>
              <a:path w="1139823" h="824947" extrusionOk="0">
                <a:moveTo>
                  <a:pt x="0" y="0"/>
                </a:moveTo>
                <a:lnTo>
                  <a:pt x="1139822" y="0"/>
                </a:lnTo>
                <a:lnTo>
                  <a:pt x="1139822" y="824947"/>
                </a:lnTo>
                <a:lnTo>
                  <a:pt x="0" y="824947"/>
                </a:lnTo>
                <a:lnTo>
                  <a:pt x="0" y="0"/>
                </a:lnTo>
                <a:close/>
              </a:path>
            </a:pathLst>
          </a:custGeom>
          <a:blipFill rotWithShape="1">
            <a:blip r:embed="rId6">
              <a:alphaModFix/>
            </a:blip>
            <a:stretch>
              <a:fillRect/>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6" name="TextBox 5">
            <a:extLst>
              <a:ext uri="{FF2B5EF4-FFF2-40B4-BE49-F238E27FC236}">
                <a16:creationId xmlns:a16="http://schemas.microsoft.com/office/drawing/2014/main" id="{A1774C03-4E54-BDB4-4B17-DB699B56D6BE}"/>
              </a:ext>
            </a:extLst>
          </p:cNvPr>
          <p:cNvSpPr txBox="1"/>
          <p:nvPr/>
        </p:nvSpPr>
        <p:spPr>
          <a:xfrm>
            <a:off x="1360554" y="1357848"/>
            <a:ext cx="15333784" cy="369332"/>
          </a:xfrm>
          <a:prstGeom prst="rect">
            <a:avLst/>
          </a:prstGeom>
          <a:noFill/>
        </p:spPr>
        <p:txBody>
          <a:bodyPr wrap="square">
            <a:spAutoFit/>
          </a:bodyPr>
          <a:lstStyle/>
          <a:p>
            <a:pPr marL="228600">
              <a:buNone/>
            </a:pPr>
            <a:r>
              <a:rPr lang="en-GB" sz="18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t>
            </a:r>
            <a:endParaRPr lang="en-GB" sz="18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Google Shape;260;p23">
            <a:extLst>
              <a:ext uri="{FF2B5EF4-FFF2-40B4-BE49-F238E27FC236}">
                <a16:creationId xmlns:a16="http://schemas.microsoft.com/office/drawing/2014/main" id="{8DBB01A9-38C3-4F59-C3F1-B50D4533AF5C}"/>
              </a:ext>
            </a:extLst>
          </p:cNvPr>
          <p:cNvSpPr txBox="1"/>
          <p:nvPr/>
        </p:nvSpPr>
        <p:spPr>
          <a:xfrm>
            <a:off x="1337313" y="2313434"/>
            <a:ext cx="6796976" cy="1846659"/>
          </a:xfrm>
          <a:prstGeom prst="rect">
            <a:avLst/>
          </a:prstGeom>
          <a:noFill/>
          <a:ln>
            <a:noFill/>
          </a:ln>
        </p:spPr>
        <p:txBody>
          <a:bodyPr spcFirstLastPara="1" wrap="square" lIns="0" tIns="0" rIns="0" bIns="0" anchor="t" anchorCtr="0">
            <a:spAutoFit/>
          </a:bodyPr>
          <a:lstStyle/>
          <a:p>
            <a:pPr algn="ctr">
              <a:lnSpc>
                <a:spcPct val="150000"/>
              </a:lnSpc>
            </a:pPr>
            <a:r>
              <a:rPr lang="en-GB" sz="8000" b="1" dirty="0"/>
              <a:t>AI – Grant Bid</a:t>
            </a:r>
          </a:p>
        </p:txBody>
      </p:sp>
      <p:sp>
        <p:nvSpPr>
          <p:cNvPr id="5" name="Google Shape;260;p23">
            <a:extLst>
              <a:ext uri="{FF2B5EF4-FFF2-40B4-BE49-F238E27FC236}">
                <a16:creationId xmlns:a16="http://schemas.microsoft.com/office/drawing/2014/main" id="{06C233C1-241B-94E2-4694-3AAFA9FB9AAE}"/>
              </a:ext>
            </a:extLst>
          </p:cNvPr>
          <p:cNvSpPr txBox="1"/>
          <p:nvPr/>
        </p:nvSpPr>
        <p:spPr>
          <a:xfrm>
            <a:off x="9144000" y="2622706"/>
            <a:ext cx="8209350" cy="4985980"/>
          </a:xfrm>
          <a:prstGeom prst="rect">
            <a:avLst/>
          </a:prstGeom>
          <a:noFill/>
          <a:ln>
            <a:noFill/>
          </a:ln>
        </p:spPr>
        <p:txBody>
          <a:bodyPr spcFirstLastPara="1" wrap="square" lIns="0" tIns="0" rIns="0" bIns="0" anchor="t" anchorCtr="0">
            <a:spAutoFit/>
          </a:bodyPr>
          <a:lstStyle/>
          <a:p>
            <a:r>
              <a:rPr lang="en-GB" sz="3600" dirty="0"/>
              <a:t>Turn this activity outline into a one‑page small‑grant proposal for a Parent Carer Forum: [paste your outline].</a:t>
            </a:r>
          </a:p>
          <a:p>
            <a:endParaRPr lang="en-GB" sz="3600" dirty="0"/>
          </a:p>
          <a:p>
            <a:r>
              <a:rPr lang="en-GB" sz="3600" dirty="0"/>
              <a:t>Include: aim, who benefits, 3 measurable outcomes, delivery outline, safeguarding note, simple budget (headings only), and a 60‑word summary suitable for a “project description” box. British English.</a:t>
            </a:r>
          </a:p>
        </p:txBody>
      </p:sp>
      <p:sp>
        <p:nvSpPr>
          <p:cNvPr id="7" name="Google Shape;260;p23">
            <a:extLst>
              <a:ext uri="{FF2B5EF4-FFF2-40B4-BE49-F238E27FC236}">
                <a16:creationId xmlns:a16="http://schemas.microsoft.com/office/drawing/2014/main" id="{529B4C94-08C1-7EAE-262D-3F4DBC691A45}"/>
              </a:ext>
            </a:extLst>
          </p:cNvPr>
          <p:cNvSpPr txBox="1"/>
          <p:nvPr/>
        </p:nvSpPr>
        <p:spPr>
          <a:xfrm>
            <a:off x="2202884" y="4284700"/>
            <a:ext cx="5400600" cy="2769989"/>
          </a:xfrm>
          <a:prstGeom prst="rect">
            <a:avLst/>
          </a:prstGeom>
          <a:noFill/>
          <a:ln>
            <a:noFill/>
          </a:ln>
        </p:spPr>
        <p:txBody>
          <a:bodyPr spcFirstLastPara="1" wrap="square" lIns="0" tIns="0" rIns="0" bIns="0" anchor="t" anchorCtr="0">
            <a:spAutoFit/>
          </a:bodyPr>
          <a:lstStyle/>
          <a:p>
            <a:r>
              <a:rPr lang="en-GB" sz="3600" dirty="0">
                <a:latin typeface="Poppins" pitchFamily="2" charset="77"/>
                <a:cs typeface="Poppins" pitchFamily="2" charset="77"/>
              </a:rPr>
              <a:t>Turn a simple idea (e.g., wellbeing day or peer support) into a grant‑ready one‑pager. </a:t>
            </a:r>
          </a:p>
        </p:txBody>
      </p:sp>
    </p:spTree>
    <p:extLst>
      <p:ext uri="{BB962C8B-B14F-4D97-AF65-F5344CB8AC3E}">
        <p14:creationId xmlns:p14="http://schemas.microsoft.com/office/powerpoint/2010/main" val="39984612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5D6CB"/>
        </a:solidFill>
        <a:effectLst/>
      </p:bgPr>
    </p:bg>
    <p:spTree>
      <p:nvGrpSpPr>
        <p:cNvPr id="1" name="Shape 305">
          <a:extLst>
            <a:ext uri="{FF2B5EF4-FFF2-40B4-BE49-F238E27FC236}">
              <a16:creationId xmlns:a16="http://schemas.microsoft.com/office/drawing/2014/main" id="{728FFBE2-2ACC-CF88-282B-4F9F56C1B6A9}"/>
            </a:ext>
          </a:extLst>
        </p:cNvPr>
        <p:cNvGrpSpPr/>
        <p:nvPr/>
      </p:nvGrpSpPr>
      <p:grpSpPr>
        <a:xfrm>
          <a:off x="0" y="0"/>
          <a:ext cx="0" cy="0"/>
          <a:chOff x="0" y="0"/>
          <a:chExt cx="0" cy="0"/>
        </a:xfrm>
      </p:grpSpPr>
      <p:pic>
        <p:nvPicPr>
          <p:cNvPr id="4" name="Picture 3" descr="Two cute robots">
            <a:extLst>
              <a:ext uri="{FF2B5EF4-FFF2-40B4-BE49-F238E27FC236}">
                <a16:creationId xmlns:a16="http://schemas.microsoft.com/office/drawing/2014/main" id="{EBD75EA8-54D1-9295-69A2-4A926B3FAB12}"/>
              </a:ext>
            </a:extLst>
          </p:cNvPr>
          <p:cNvPicPr>
            <a:picLocks noChangeAspect="1"/>
          </p:cNvPicPr>
          <p:nvPr/>
        </p:nvPicPr>
        <p:blipFill>
          <a:blip r:embed="rId3">
            <a:alphaModFix amt="56000"/>
            <a:extLst>
              <a:ext uri="{28A0092B-C50C-407E-A947-70E740481C1C}">
                <a14:useLocalDpi xmlns:a14="http://schemas.microsoft.com/office/drawing/2010/main" val="0"/>
              </a:ext>
            </a:extLst>
          </a:blip>
          <a:stretch>
            <a:fillRect/>
          </a:stretch>
        </p:blipFill>
        <p:spPr>
          <a:xfrm>
            <a:off x="-3635415" y="0"/>
            <a:ext cx="12094554" cy="10410949"/>
          </a:xfrm>
          <a:prstGeom prst="rect">
            <a:avLst/>
          </a:prstGeom>
        </p:spPr>
      </p:pic>
      <p:sp>
        <p:nvSpPr>
          <p:cNvPr id="3" name="Google Shape;104;p14">
            <a:extLst>
              <a:ext uri="{FF2B5EF4-FFF2-40B4-BE49-F238E27FC236}">
                <a16:creationId xmlns:a16="http://schemas.microsoft.com/office/drawing/2014/main" id="{6FD31078-721D-FA1F-2E5D-4074DAD3AE46}"/>
              </a:ext>
            </a:extLst>
          </p:cNvPr>
          <p:cNvSpPr/>
          <p:nvPr/>
        </p:nvSpPr>
        <p:spPr>
          <a:xfrm>
            <a:off x="1337313" y="2220371"/>
            <a:ext cx="6796976" cy="5753195"/>
          </a:xfrm>
          <a:custGeom>
            <a:avLst/>
            <a:gdLst/>
            <a:ahLst/>
            <a:cxnLst/>
            <a:rect l="l" t="t" r="r" b="b"/>
            <a:pathLst>
              <a:path w="2507044" h="1483940" extrusionOk="0">
                <a:moveTo>
                  <a:pt x="2382583" y="1483940"/>
                </a:moveTo>
                <a:lnTo>
                  <a:pt x="124460" y="1483940"/>
                </a:lnTo>
                <a:cubicBezTo>
                  <a:pt x="55880" y="1483940"/>
                  <a:pt x="0" y="1428060"/>
                  <a:pt x="0" y="1359480"/>
                </a:cubicBezTo>
                <a:lnTo>
                  <a:pt x="0" y="124460"/>
                </a:lnTo>
                <a:cubicBezTo>
                  <a:pt x="0" y="55880"/>
                  <a:pt x="55880" y="0"/>
                  <a:pt x="124460" y="0"/>
                </a:cubicBezTo>
                <a:lnTo>
                  <a:pt x="2382584" y="0"/>
                </a:lnTo>
                <a:cubicBezTo>
                  <a:pt x="2451164" y="0"/>
                  <a:pt x="2507044" y="55880"/>
                  <a:pt x="2507044" y="124460"/>
                </a:cubicBezTo>
                <a:lnTo>
                  <a:pt x="2507044" y="1359480"/>
                </a:lnTo>
                <a:cubicBezTo>
                  <a:pt x="2507044" y="1428060"/>
                  <a:pt x="2451164" y="1483940"/>
                  <a:pt x="2382584" y="1483940"/>
                </a:cubicBezTo>
                <a:close/>
              </a:path>
            </a:pathLst>
          </a:custGeom>
          <a:solidFill>
            <a:srgbClr val="FBF6F3">
              <a:alpha val="80000"/>
            </a:srgbClr>
          </a:solidFill>
          <a:ln>
            <a:noFill/>
          </a:ln>
        </p:spPr>
        <p:txBody>
          <a:bodyPr spcFirstLastPara="1" wrap="square" lIns="137138" tIns="137138" rIns="137138" bIns="137138" anchor="ctr" anchorCtr="0">
            <a:noAutofit/>
          </a:bodyPr>
          <a:lstStyle/>
          <a:p>
            <a:pPr>
              <a:buClr>
                <a:srgbClr val="000000"/>
              </a:buClr>
              <a:buSzPts val="1400"/>
            </a:pPr>
            <a:endParaRPr sz="2100">
              <a:solidFill>
                <a:srgbClr val="000000"/>
              </a:solidFill>
              <a:latin typeface="Arial"/>
              <a:ea typeface="Arial"/>
              <a:cs typeface="Arial"/>
              <a:sym typeface="Arial"/>
            </a:endParaRPr>
          </a:p>
        </p:txBody>
      </p:sp>
      <p:sp>
        <p:nvSpPr>
          <p:cNvPr id="306" name="Google Shape;306;p27">
            <a:extLst>
              <a:ext uri="{FF2B5EF4-FFF2-40B4-BE49-F238E27FC236}">
                <a16:creationId xmlns:a16="http://schemas.microsoft.com/office/drawing/2014/main" id="{996B34BB-6B5C-4D67-5B5C-0A4AD7841ECA}"/>
              </a:ext>
            </a:extLst>
          </p:cNvPr>
          <p:cNvSpPr/>
          <p:nvPr/>
        </p:nvSpPr>
        <p:spPr>
          <a:xfrm rot="8100000">
            <a:off x="-8574136" y="-2647501"/>
            <a:ext cx="13743062" cy="6180830"/>
          </a:xfrm>
          <a:custGeom>
            <a:avLst/>
            <a:gdLst/>
            <a:ahLst/>
            <a:cxnLst/>
            <a:rect l="l" t="t" r="r" b="b"/>
            <a:pathLst>
              <a:path w="9162041" h="4120553" extrusionOk="0">
                <a:moveTo>
                  <a:pt x="9162041" y="4120552"/>
                </a:moveTo>
                <a:lnTo>
                  <a:pt x="0" y="4120552"/>
                </a:lnTo>
                <a:lnTo>
                  <a:pt x="0" y="0"/>
                </a:lnTo>
                <a:lnTo>
                  <a:pt x="9162041" y="0"/>
                </a:lnTo>
                <a:lnTo>
                  <a:pt x="9162041" y="4120552"/>
                </a:lnTo>
                <a:close/>
              </a:path>
            </a:pathLst>
          </a:custGeom>
          <a:blipFill rotWithShape="1">
            <a:blip r:embed="rId4">
              <a:alphaModFix amt="75000"/>
            </a:blip>
            <a:stretch>
              <a:fillRect t="-61165" b="-61165"/>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307" name="Google Shape;307;p27">
            <a:extLst>
              <a:ext uri="{FF2B5EF4-FFF2-40B4-BE49-F238E27FC236}">
                <a16:creationId xmlns:a16="http://schemas.microsoft.com/office/drawing/2014/main" id="{82F0C170-1DDF-3A2B-1C3C-CA47EB3B10B9}"/>
              </a:ext>
            </a:extLst>
          </p:cNvPr>
          <p:cNvSpPr/>
          <p:nvPr/>
        </p:nvSpPr>
        <p:spPr>
          <a:xfrm rot="-2700000">
            <a:off x="12906565" y="8783770"/>
            <a:ext cx="8777414" cy="4182257"/>
          </a:xfrm>
          <a:custGeom>
            <a:avLst/>
            <a:gdLst/>
            <a:ahLst/>
            <a:cxnLst/>
            <a:rect l="l" t="t" r="r" b="b"/>
            <a:pathLst>
              <a:path w="5851609" h="2788171" extrusionOk="0">
                <a:moveTo>
                  <a:pt x="0" y="0"/>
                </a:moveTo>
                <a:lnTo>
                  <a:pt x="5851609" y="0"/>
                </a:lnTo>
                <a:lnTo>
                  <a:pt x="5851609" y="2788171"/>
                </a:lnTo>
                <a:lnTo>
                  <a:pt x="0" y="2788171"/>
                </a:lnTo>
                <a:lnTo>
                  <a:pt x="0" y="0"/>
                </a:lnTo>
                <a:close/>
              </a:path>
            </a:pathLst>
          </a:custGeom>
          <a:blipFill rotWithShape="1">
            <a:blip r:embed="rId5">
              <a:alphaModFix amt="72000"/>
            </a:blip>
            <a:stretch>
              <a:fillRect t="-54927" b="-54927"/>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308" name="Google Shape;308;p27">
            <a:extLst>
              <a:ext uri="{FF2B5EF4-FFF2-40B4-BE49-F238E27FC236}">
                <a16:creationId xmlns:a16="http://schemas.microsoft.com/office/drawing/2014/main" id="{6C7AF4A7-9A19-E5FB-B57E-959457131311}"/>
              </a:ext>
            </a:extLst>
          </p:cNvPr>
          <p:cNvSpPr/>
          <p:nvPr/>
        </p:nvSpPr>
        <p:spPr>
          <a:xfrm>
            <a:off x="230984" y="8865356"/>
            <a:ext cx="1709735" cy="1237421"/>
          </a:xfrm>
          <a:custGeom>
            <a:avLst/>
            <a:gdLst/>
            <a:ahLst/>
            <a:cxnLst/>
            <a:rect l="l" t="t" r="r" b="b"/>
            <a:pathLst>
              <a:path w="1139823" h="824947" extrusionOk="0">
                <a:moveTo>
                  <a:pt x="0" y="0"/>
                </a:moveTo>
                <a:lnTo>
                  <a:pt x="1139822" y="0"/>
                </a:lnTo>
                <a:lnTo>
                  <a:pt x="1139822" y="824947"/>
                </a:lnTo>
                <a:lnTo>
                  <a:pt x="0" y="824947"/>
                </a:lnTo>
                <a:lnTo>
                  <a:pt x="0" y="0"/>
                </a:lnTo>
                <a:close/>
              </a:path>
            </a:pathLst>
          </a:custGeom>
          <a:blipFill rotWithShape="1">
            <a:blip r:embed="rId6">
              <a:alphaModFix/>
            </a:blip>
            <a:stretch>
              <a:fillRect/>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6" name="TextBox 5">
            <a:extLst>
              <a:ext uri="{FF2B5EF4-FFF2-40B4-BE49-F238E27FC236}">
                <a16:creationId xmlns:a16="http://schemas.microsoft.com/office/drawing/2014/main" id="{9EA70082-E260-6C79-8DAB-F5278D413709}"/>
              </a:ext>
            </a:extLst>
          </p:cNvPr>
          <p:cNvSpPr txBox="1"/>
          <p:nvPr/>
        </p:nvSpPr>
        <p:spPr>
          <a:xfrm>
            <a:off x="1360554" y="1357848"/>
            <a:ext cx="15333784" cy="369332"/>
          </a:xfrm>
          <a:prstGeom prst="rect">
            <a:avLst/>
          </a:prstGeom>
          <a:noFill/>
        </p:spPr>
        <p:txBody>
          <a:bodyPr wrap="square">
            <a:spAutoFit/>
          </a:bodyPr>
          <a:lstStyle/>
          <a:p>
            <a:pPr marL="228600">
              <a:buNone/>
            </a:pPr>
            <a:r>
              <a:rPr lang="en-GB" sz="18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t>
            </a:r>
            <a:endParaRPr lang="en-GB" sz="18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Google Shape;260;p23">
            <a:extLst>
              <a:ext uri="{FF2B5EF4-FFF2-40B4-BE49-F238E27FC236}">
                <a16:creationId xmlns:a16="http://schemas.microsoft.com/office/drawing/2014/main" id="{5C2D005F-4899-0871-257A-35C461D25469}"/>
              </a:ext>
            </a:extLst>
          </p:cNvPr>
          <p:cNvSpPr txBox="1"/>
          <p:nvPr/>
        </p:nvSpPr>
        <p:spPr>
          <a:xfrm>
            <a:off x="1337313" y="2313434"/>
            <a:ext cx="6796976" cy="1015663"/>
          </a:xfrm>
          <a:prstGeom prst="rect">
            <a:avLst/>
          </a:prstGeom>
          <a:noFill/>
          <a:ln>
            <a:noFill/>
          </a:ln>
        </p:spPr>
        <p:txBody>
          <a:bodyPr spcFirstLastPara="1" wrap="square" lIns="0" tIns="0" rIns="0" bIns="0" anchor="t" anchorCtr="0">
            <a:spAutoFit/>
          </a:bodyPr>
          <a:lstStyle/>
          <a:p>
            <a:pPr algn="ctr"/>
            <a:r>
              <a:rPr lang="en-GB" sz="6600" b="1" dirty="0"/>
              <a:t>AI – Online Appeal</a:t>
            </a:r>
          </a:p>
        </p:txBody>
      </p:sp>
      <p:sp>
        <p:nvSpPr>
          <p:cNvPr id="5" name="Google Shape;260;p23">
            <a:extLst>
              <a:ext uri="{FF2B5EF4-FFF2-40B4-BE49-F238E27FC236}">
                <a16:creationId xmlns:a16="http://schemas.microsoft.com/office/drawing/2014/main" id="{9F7EFB08-238F-5B39-2BEB-E15E07A1B54A}"/>
              </a:ext>
            </a:extLst>
          </p:cNvPr>
          <p:cNvSpPr txBox="1"/>
          <p:nvPr/>
        </p:nvSpPr>
        <p:spPr>
          <a:xfrm>
            <a:off x="8967594" y="1218983"/>
            <a:ext cx="8849062" cy="7755969"/>
          </a:xfrm>
          <a:prstGeom prst="rect">
            <a:avLst/>
          </a:prstGeom>
          <a:noFill/>
          <a:ln>
            <a:noFill/>
          </a:ln>
        </p:spPr>
        <p:txBody>
          <a:bodyPr spcFirstLastPara="1" wrap="square" lIns="0" tIns="0" rIns="0" bIns="0" anchor="t" anchorCtr="0">
            <a:spAutoFit/>
          </a:bodyPr>
          <a:lstStyle/>
          <a:p>
            <a:r>
              <a:rPr lang="en-GB" sz="3600" dirty="0"/>
              <a:t>Write plain‑English copy for a “Friends of the Forum” donate page for a Parent Carer Forum.</a:t>
            </a:r>
          </a:p>
          <a:p>
            <a:r>
              <a:rPr lang="en-GB" sz="3600" dirty="0"/>
              <a:t>Sections: headline (≤ 7 words), a 60‑word impact story, “What £3/£5/£10 funds” bullets,</a:t>
            </a:r>
          </a:p>
          <a:p>
            <a:r>
              <a:rPr lang="en-GB" sz="3600" dirty="0"/>
              <a:t>privacy reassurance (no personal cases shared), and a warm one‑line thank you.</a:t>
            </a:r>
          </a:p>
          <a:p>
            <a:r>
              <a:rPr lang="en-GB" sz="3600" dirty="0"/>
              <a:t>Tone: welcoming, independent, family‑centred. British English </a:t>
            </a:r>
          </a:p>
          <a:p>
            <a:r>
              <a:rPr lang="en-GB" sz="3600" dirty="0"/>
              <a:t>**************************************</a:t>
            </a:r>
          </a:p>
          <a:p>
            <a:r>
              <a:rPr lang="en-GB" sz="3600" dirty="0"/>
              <a:t>Create 3 short social captions (≤ 40 words each) and one 40‑word poster blurb inviting people to scan a QR code to donate. Include one concrete example of what a small gift funds. Avoid urgency or guilt.</a:t>
            </a:r>
          </a:p>
        </p:txBody>
      </p:sp>
      <p:sp>
        <p:nvSpPr>
          <p:cNvPr id="7" name="Google Shape;260;p23">
            <a:extLst>
              <a:ext uri="{FF2B5EF4-FFF2-40B4-BE49-F238E27FC236}">
                <a16:creationId xmlns:a16="http://schemas.microsoft.com/office/drawing/2014/main" id="{F2447B8E-6E6A-D2D9-65D8-31AAA6A4D591}"/>
              </a:ext>
            </a:extLst>
          </p:cNvPr>
          <p:cNvSpPr txBox="1"/>
          <p:nvPr/>
        </p:nvSpPr>
        <p:spPr>
          <a:xfrm>
            <a:off x="2202884" y="4076971"/>
            <a:ext cx="5400600" cy="2215991"/>
          </a:xfrm>
          <a:prstGeom prst="rect">
            <a:avLst/>
          </a:prstGeom>
          <a:noFill/>
          <a:ln>
            <a:noFill/>
          </a:ln>
        </p:spPr>
        <p:txBody>
          <a:bodyPr spcFirstLastPara="1" wrap="square" lIns="0" tIns="0" rIns="0" bIns="0" anchor="t" anchorCtr="0">
            <a:spAutoFit/>
          </a:bodyPr>
          <a:lstStyle/>
          <a:p>
            <a:r>
              <a:rPr lang="en-GB" sz="3600" dirty="0">
                <a:latin typeface="Poppins" pitchFamily="2" charset="77"/>
                <a:cs typeface="Poppins" pitchFamily="2" charset="77"/>
              </a:rPr>
              <a:t>Launch a simple donate page (“Friends of the Forum”) with a QR for events/leaflets. </a:t>
            </a:r>
          </a:p>
        </p:txBody>
      </p:sp>
    </p:spTree>
    <p:extLst>
      <p:ext uri="{BB962C8B-B14F-4D97-AF65-F5344CB8AC3E}">
        <p14:creationId xmlns:p14="http://schemas.microsoft.com/office/powerpoint/2010/main" val="25149430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5D6CB"/>
        </a:solidFill>
        <a:effectLst/>
      </p:bgPr>
    </p:bg>
    <p:spTree>
      <p:nvGrpSpPr>
        <p:cNvPr id="1" name="Shape 290">
          <a:extLst>
            <a:ext uri="{FF2B5EF4-FFF2-40B4-BE49-F238E27FC236}">
              <a16:creationId xmlns:a16="http://schemas.microsoft.com/office/drawing/2014/main" id="{2FB525B9-321A-9BF8-57FE-AE69EA942C6A}"/>
            </a:ext>
          </a:extLst>
        </p:cNvPr>
        <p:cNvGrpSpPr/>
        <p:nvPr/>
      </p:nvGrpSpPr>
      <p:grpSpPr>
        <a:xfrm>
          <a:off x="0" y="0"/>
          <a:ext cx="0" cy="0"/>
          <a:chOff x="0" y="0"/>
          <a:chExt cx="0" cy="0"/>
        </a:xfrm>
      </p:grpSpPr>
      <p:pic>
        <p:nvPicPr>
          <p:cNvPr id="3" name="Picture 2" descr="Two cute robots">
            <a:extLst>
              <a:ext uri="{FF2B5EF4-FFF2-40B4-BE49-F238E27FC236}">
                <a16:creationId xmlns:a16="http://schemas.microsoft.com/office/drawing/2014/main" id="{13E25C64-E773-DBAB-24D7-4B1A26C77944}"/>
              </a:ext>
            </a:extLst>
          </p:cNvPr>
          <p:cNvPicPr>
            <a:picLocks noChangeAspect="1"/>
          </p:cNvPicPr>
          <p:nvPr/>
        </p:nvPicPr>
        <p:blipFill>
          <a:blip r:embed="rId3">
            <a:alphaModFix amt="56000"/>
            <a:extLst>
              <a:ext uri="{28A0092B-C50C-407E-A947-70E740481C1C}">
                <a14:useLocalDpi xmlns:a14="http://schemas.microsoft.com/office/drawing/2010/main" val="0"/>
              </a:ext>
            </a:extLst>
          </a:blip>
          <a:stretch>
            <a:fillRect/>
          </a:stretch>
        </p:blipFill>
        <p:spPr>
          <a:xfrm>
            <a:off x="-3635415" y="0"/>
            <a:ext cx="12094554" cy="10410949"/>
          </a:xfrm>
          <a:prstGeom prst="rect">
            <a:avLst/>
          </a:prstGeom>
        </p:spPr>
      </p:pic>
      <p:sp>
        <p:nvSpPr>
          <p:cNvPr id="291" name="Google Shape;291;p26">
            <a:extLst>
              <a:ext uri="{FF2B5EF4-FFF2-40B4-BE49-F238E27FC236}">
                <a16:creationId xmlns:a16="http://schemas.microsoft.com/office/drawing/2014/main" id="{D5AE15D4-EF50-D5D9-C4DB-3F42F75CDF59}"/>
              </a:ext>
            </a:extLst>
          </p:cNvPr>
          <p:cNvSpPr/>
          <p:nvPr/>
        </p:nvSpPr>
        <p:spPr>
          <a:xfrm rot="-8519816">
            <a:off x="14505122" y="-2810599"/>
            <a:ext cx="13743062" cy="6180830"/>
          </a:xfrm>
          <a:custGeom>
            <a:avLst/>
            <a:gdLst/>
            <a:ahLst/>
            <a:cxnLst/>
            <a:rect l="l" t="t" r="r" b="b"/>
            <a:pathLst>
              <a:path w="9162041" h="4120553" extrusionOk="0">
                <a:moveTo>
                  <a:pt x="9162041" y="4120553"/>
                </a:moveTo>
                <a:lnTo>
                  <a:pt x="0" y="4120553"/>
                </a:lnTo>
                <a:lnTo>
                  <a:pt x="0" y="0"/>
                </a:lnTo>
                <a:lnTo>
                  <a:pt x="9162041" y="0"/>
                </a:lnTo>
                <a:lnTo>
                  <a:pt x="9162041" y="4120553"/>
                </a:lnTo>
                <a:close/>
              </a:path>
            </a:pathLst>
          </a:custGeom>
          <a:blipFill rotWithShape="1">
            <a:blip r:embed="rId4">
              <a:alphaModFix amt="85000"/>
            </a:blip>
            <a:stretch>
              <a:fillRect t="-61165" b="-61165"/>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292" name="Google Shape;292;p26">
            <a:extLst>
              <a:ext uri="{FF2B5EF4-FFF2-40B4-BE49-F238E27FC236}">
                <a16:creationId xmlns:a16="http://schemas.microsoft.com/office/drawing/2014/main" id="{6F0ACF07-8EBE-B5DE-4B75-FC93A5F812DD}"/>
              </a:ext>
            </a:extLst>
          </p:cNvPr>
          <p:cNvSpPr/>
          <p:nvPr/>
        </p:nvSpPr>
        <p:spPr>
          <a:xfrm rot="-2700000">
            <a:off x="13758665" y="9056722"/>
            <a:ext cx="8777414" cy="4182257"/>
          </a:xfrm>
          <a:custGeom>
            <a:avLst/>
            <a:gdLst/>
            <a:ahLst/>
            <a:cxnLst/>
            <a:rect l="l" t="t" r="r" b="b"/>
            <a:pathLst>
              <a:path w="5851609" h="2788171" extrusionOk="0">
                <a:moveTo>
                  <a:pt x="0" y="0"/>
                </a:moveTo>
                <a:lnTo>
                  <a:pt x="5851609" y="0"/>
                </a:lnTo>
                <a:lnTo>
                  <a:pt x="5851609" y="2788171"/>
                </a:lnTo>
                <a:lnTo>
                  <a:pt x="0" y="2788171"/>
                </a:lnTo>
                <a:lnTo>
                  <a:pt x="0" y="0"/>
                </a:lnTo>
                <a:close/>
              </a:path>
            </a:pathLst>
          </a:custGeom>
          <a:blipFill rotWithShape="1">
            <a:blip r:embed="rId5">
              <a:alphaModFix amt="72000"/>
            </a:blip>
            <a:stretch>
              <a:fillRect t="-54927" b="-54927"/>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293" name="Google Shape;293;p26">
            <a:extLst>
              <a:ext uri="{FF2B5EF4-FFF2-40B4-BE49-F238E27FC236}">
                <a16:creationId xmlns:a16="http://schemas.microsoft.com/office/drawing/2014/main" id="{E452A057-E78F-8CFB-1572-6E74460A4519}"/>
              </a:ext>
            </a:extLst>
          </p:cNvPr>
          <p:cNvSpPr/>
          <p:nvPr/>
        </p:nvSpPr>
        <p:spPr>
          <a:xfrm rot="-8505196">
            <a:off x="-8839668" y="7196587"/>
            <a:ext cx="13743062" cy="6180830"/>
          </a:xfrm>
          <a:custGeom>
            <a:avLst/>
            <a:gdLst/>
            <a:ahLst/>
            <a:cxnLst/>
            <a:rect l="l" t="t" r="r" b="b"/>
            <a:pathLst>
              <a:path w="9162041" h="4120553" extrusionOk="0">
                <a:moveTo>
                  <a:pt x="9162041" y="4120552"/>
                </a:moveTo>
                <a:lnTo>
                  <a:pt x="0" y="4120552"/>
                </a:lnTo>
                <a:lnTo>
                  <a:pt x="0" y="0"/>
                </a:lnTo>
                <a:lnTo>
                  <a:pt x="9162041" y="0"/>
                </a:lnTo>
                <a:lnTo>
                  <a:pt x="9162041" y="4120552"/>
                </a:lnTo>
                <a:close/>
              </a:path>
            </a:pathLst>
          </a:custGeom>
          <a:blipFill rotWithShape="1">
            <a:blip r:embed="rId6">
              <a:alphaModFix amt="75000"/>
            </a:blip>
            <a:stretch>
              <a:fillRect t="-61165" b="-61165"/>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294" name="Google Shape;294;p26">
            <a:extLst>
              <a:ext uri="{FF2B5EF4-FFF2-40B4-BE49-F238E27FC236}">
                <a16:creationId xmlns:a16="http://schemas.microsoft.com/office/drawing/2014/main" id="{5BC2C991-32F8-73D8-BCAE-71C541A79312}"/>
              </a:ext>
            </a:extLst>
          </p:cNvPr>
          <p:cNvSpPr/>
          <p:nvPr/>
        </p:nvSpPr>
        <p:spPr>
          <a:xfrm>
            <a:off x="230984" y="8865356"/>
            <a:ext cx="1709735" cy="1237421"/>
          </a:xfrm>
          <a:custGeom>
            <a:avLst/>
            <a:gdLst/>
            <a:ahLst/>
            <a:cxnLst/>
            <a:rect l="l" t="t" r="r" b="b"/>
            <a:pathLst>
              <a:path w="1139823" h="824947" extrusionOk="0">
                <a:moveTo>
                  <a:pt x="0" y="0"/>
                </a:moveTo>
                <a:lnTo>
                  <a:pt x="1139822" y="0"/>
                </a:lnTo>
                <a:lnTo>
                  <a:pt x="1139822" y="824947"/>
                </a:lnTo>
                <a:lnTo>
                  <a:pt x="0" y="824947"/>
                </a:lnTo>
                <a:lnTo>
                  <a:pt x="0" y="0"/>
                </a:lnTo>
                <a:close/>
              </a:path>
            </a:pathLst>
          </a:custGeom>
          <a:blipFill rotWithShape="1">
            <a:blip r:embed="rId7">
              <a:alphaModFix/>
            </a:blip>
            <a:stretch>
              <a:fillRect/>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301" name="Google Shape;301;p26">
            <a:extLst>
              <a:ext uri="{FF2B5EF4-FFF2-40B4-BE49-F238E27FC236}">
                <a16:creationId xmlns:a16="http://schemas.microsoft.com/office/drawing/2014/main" id="{5F3B9F7B-681E-2557-5611-E692FACE9110}"/>
              </a:ext>
            </a:extLst>
          </p:cNvPr>
          <p:cNvSpPr txBox="1"/>
          <p:nvPr/>
        </p:nvSpPr>
        <p:spPr>
          <a:xfrm>
            <a:off x="8781396" y="5421173"/>
            <a:ext cx="488652" cy="2078839"/>
          </a:xfrm>
          <a:prstGeom prst="rect">
            <a:avLst/>
          </a:prstGeom>
          <a:noFill/>
          <a:ln>
            <a:noFill/>
          </a:ln>
        </p:spPr>
        <p:txBody>
          <a:bodyPr spcFirstLastPara="1" wrap="square" lIns="0" tIns="0" rIns="0" bIns="0" anchor="t" anchorCtr="0">
            <a:spAutoFit/>
          </a:bodyPr>
          <a:lstStyle/>
          <a:p>
            <a:pPr algn="ctr">
              <a:lnSpc>
                <a:spcPct val="118003"/>
              </a:lnSpc>
              <a:buClr>
                <a:srgbClr val="000000"/>
              </a:buClr>
              <a:buSzPts val="7632"/>
            </a:pPr>
            <a:r>
              <a:rPr lang="en-US" sz="11448" b="1">
                <a:solidFill>
                  <a:srgbClr val="662D91"/>
                </a:solidFill>
                <a:latin typeface="Maven Pro"/>
                <a:ea typeface="Maven Pro"/>
                <a:cs typeface="Maven Pro"/>
                <a:sym typeface="Maven Pro"/>
              </a:rPr>
              <a:t> </a:t>
            </a:r>
            <a:endParaRPr sz="2100">
              <a:solidFill>
                <a:srgbClr val="000000"/>
              </a:solidFill>
              <a:latin typeface="Arial"/>
              <a:ea typeface="Arial"/>
              <a:cs typeface="Arial"/>
              <a:sym typeface="Arial"/>
            </a:endParaRPr>
          </a:p>
        </p:txBody>
      </p:sp>
      <p:sp>
        <p:nvSpPr>
          <p:cNvPr id="2" name="Google Shape;104;p14">
            <a:extLst>
              <a:ext uri="{FF2B5EF4-FFF2-40B4-BE49-F238E27FC236}">
                <a16:creationId xmlns:a16="http://schemas.microsoft.com/office/drawing/2014/main" id="{395D3AC2-E4F9-0F36-6361-F0DB02FF4958}"/>
              </a:ext>
            </a:extLst>
          </p:cNvPr>
          <p:cNvSpPr/>
          <p:nvPr/>
        </p:nvSpPr>
        <p:spPr>
          <a:xfrm>
            <a:off x="1337313" y="2220371"/>
            <a:ext cx="6796976" cy="5753195"/>
          </a:xfrm>
          <a:custGeom>
            <a:avLst/>
            <a:gdLst/>
            <a:ahLst/>
            <a:cxnLst/>
            <a:rect l="l" t="t" r="r" b="b"/>
            <a:pathLst>
              <a:path w="2507044" h="1483940" extrusionOk="0">
                <a:moveTo>
                  <a:pt x="2382583" y="1483940"/>
                </a:moveTo>
                <a:lnTo>
                  <a:pt x="124460" y="1483940"/>
                </a:lnTo>
                <a:cubicBezTo>
                  <a:pt x="55880" y="1483940"/>
                  <a:pt x="0" y="1428060"/>
                  <a:pt x="0" y="1359480"/>
                </a:cubicBezTo>
                <a:lnTo>
                  <a:pt x="0" y="124460"/>
                </a:lnTo>
                <a:cubicBezTo>
                  <a:pt x="0" y="55880"/>
                  <a:pt x="55880" y="0"/>
                  <a:pt x="124460" y="0"/>
                </a:cubicBezTo>
                <a:lnTo>
                  <a:pt x="2382584" y="0"/>
                </a:lnTo>
                <a:cubicBezTo>
                  <a:pt x="2451164" y="0"/>
                  <a:pt x="2507044" y="55880"/>
                  <a:pt x="2507044" y="124460"/>
                </a:cubicBezTo>
                <a:lnTo>
                  <a:pt x="2507044" y="1359480"/>
                </a:lnTo>
                <a:cubicBezTo>
                  <a:pt x="2507044" y="1428060"/>
                  <a:pt x="2451164" y="1483940"/>
                  <a:pt x="2382584" y="1483940"/>
                </a:cubicBezTo>
                <a:close/>
              </a:path>
            </a:pathLst>
          </a:custGeom>
          <a:solidFill>
            <a:srgbClr val="FBF6F3">
              <a:alpha val="80000"/>
            </a:srgbClr>
          </a:solidFill>
          <a:ln>
            <a:noFill/>
          </a:ln>
        </p:spPr>
        <p:txBody>
          <a:bodyPr spcFirstLastPara="1" wrap="square" lIns="137138" tIns="137138" rIns="137138" bIns="137138" anchor="ctr" anchorCtr="0">
            <a:noAutofit/>
          </a:bodyPr>
          <a:lstStyle/>
          <a:p>
            <a:pPr>
              <a:buClr>
                <a:srgbClr val="000000"/>
              </a:buClr>
              <a:buSzPts val="1400"/>
            </a:pPr>
            <a:endParaRPr sz="2100">
              <a:solidFill>
                <a:srgbClr val="000000"/>
              </a:solidFill>
              <a:latin typeface="Arial"/>
              <a:ea typeface="Arial"/>
              <a:cs typeface="Arial"/>
              <a:sym typeface="Arial"/>
            </a:endParaRPr>
          </a:p>
        </p:txBody>
      </p:sp>
      <p:sp>
        <p:nvSpPr>
          <p:cNvPr id="4" name="Google Shape;260;p23">
            <a:extLst>
              <a:ext uri="{FF2B5EF4-FFF2-40B4-BE49-F238E27FC236}">
                <a16:creationId xmlns:a16="http://schemas.microsoft.com/office/drawing/2014/main" id="{A908C77A-7381-8323-4F41-5454095651BA}"/>
              </a:ext>
            </a:extLst>
          </p:cNvPr>
          <p:cNvSpPr txBox="1"/>
          <p:nvPr/>
        </p:nvSpPr>
        <p:spPr>
          <a:xfrm>
            <a:off x="1639016" y="3879376"/>
            <a:ext cx="6193570" cy="1846659"/>
          </a:xfrm>
          <a:prstGeom prst="rect">
            <a:avLst/>
          </a:prstGeom>
          <a:noFill/>
          <a:ln>
            <a:noFill/>
          </a:ln>
        </p:spPr>
        <p:txBody>
          <a:bodyPr spcFirstLastPara="1" wrap="square" lIns="0" tIns="0" rIns="0" bIns="0" anchor="t" anchorCtr="0">
            <a:spAutoFit/>
          </a:bodyPr>
          <a:lstStyle/>
          <a:p>
            <a:pPr algn="ctr">
              <a:lnSpc>
                <a:spcPct val="150000"/>
              </a:lnSpc>
            </a:pPr>
            <a:r>
              <a:rPr lang="en-GB" sz="8000" b="1" dirty="0"/>
              <a:t>AI Safeguards </a:t>
            </a:r>
          </a:p>
        </p:txBody>
      </p:sp>
      <p:sp>
        <p:nvSpPr>
          <p:cNvPr id="5" name="Google Shape;260;p23">
            <a:extLst>
              <a:ext uri="{FF2B5EF4-FFF2-40B4-BE49-F238E27FC236}">
                <a16:creationId xmlns:a16="http://schemas.microsoft.com/office/drawing/2014/main" id="{4D60AF5A-D389-78F0-553A-AE43A1FD0CBB}"/>
              </a:ext>
            </a:extLst>
          </p:cNvPr>
          <p:cNvSpPr txBox="1"/>
          <p:nvPr/>
        </p:nvSpPr>
        <p:spPr>
          <a:xfrm>
            <a:off x="8781396" y="2250819"/>
            <a:ext cx="8813806" cy="5909310"/>
          </a:xfrm>
          <a:prstGeom prst="rect">
            <a:avLst/>
          </a:prstGeom>
          <a:noFill/>
          <a:ln>
            <a:noFill/>
          </a:ln>
        </p:spPr>
        <p:txBody>
          <a:bodyPr spcFirstLastPara="1" wrap="square" lIns="0" tIns="0" rIns="0" bIns="0" anchor="t" anchorCtr="0">
            <a:spAutoFit/>
          </a:bodyPr>
          <a:lstStyle/>
          <a:p>
            <a:pPr marL="685800" indent="-685800">
              <a:buFont typeface="Arial" panose="020B0604020202020204" pitchFamily="34" charset="0"/>
              <a:buChar char="•"/>
            </a:pPr>
            <a:r>
              <a:rPr lang="en-GB" sz="4800" dirty="0"/>
              <a:t>Don’t paste personal/sensitive data; keep examples generic.</a:t>
            </a:r>
          </a:p>
          <a:p>
            <a:pPr marL="685800" indent="-685800">
              <a:buFont typeface="Arial" panose="020B0604020202020204" pitchFamily="34" charset="0"/>
              <a:buChar char="•"/>
            </a:pPr>
            <a:r>
              <a:rPr lang="en-GB" sz="4800" b="1" dirty="0"/>
              <a:t>Treat AI output as a first draft; human-check facts, numbers, and legal wording.</a:t>
            </a:r>
          </a:p>
          <a:p>
            <a:pPr marL="685800" indent="-685800">
              <a:buFont typeface="Arial" panose="020B0604020202020204" pitchFamily="34" charset="0"/>
              <a:buChar char="•"/>
            </a:pPr>
            <a:r>
              <a:rPr lang="en-GB" sz="4800" dirty="0"/>
              <a:t>Keep to DfE grant/HM Code/MoU conditions, when in doubt, ask.</a:t>
            </a:r>
          </a:p>
        </p:txBody>
      </p:sp>
    </p:spTree>
    <p:extLst>
      <p:ext uri="{BB962C8B-B14F-4D97-AF65-F5344CB8AC3E}">
        <p14:creationId xmlns:p14="http://schemas.microsoft.com/office/powerpoint/2010/main" val="12326646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34507" y="-200371"/>
            <a:ext cx="20041796" cy="11273510"/>
          </a:xfrm>
          <a:custGeom>
            <a:avLst/>
            <a:gdLst/>
            <a:ahLst/>
            <a:cxnLst/>
            <a:rect l="l" t="t" r="r" b="b"/>
            <a:pathLst>
              <a:path w="20041796" h="11273510">
                <a:moveTo>
                  <a:pt x="0" y="0"/>
                </a:moveTo>
                <a:lnTo>
                  <a:pt x="20041796" y="0"/>
                </a:lnTo>
                <a:lnTo>
                  <a:pt x="20041796" y="11273511"/>
                </a:lnTo>
                <a:lnTo>
                  <a:pt x="0" y="11273511"/>
                </a:lnTo>
                <a:lnTo>
                  <a:pt x="0" y="0"/>
                </a:lnTo>
                <a:close/>
              </a:path>
            </a:pathLst>
          </a:custGeom>
          <a:blipFill>
            <a:blip r:embed="rId3">
              <a:alphaModFix amt="80000"/>
            </a:blip>
            <a:stretch>
              <a:fillRect/>
            </a:stretch>
          </a:blipFill>
        </p:spPr>
        <p:txBody>
          <a:bodyPr/>
          <a:lstStyle/>
          <a:p>
            <a:endParaRPr lang="en-US"/>
          </a:p>
        </p:txBody>
      </p:sp>
      <p:sp>
        <p:nvSpPr>
          <p:cNvPr id="3" name="Freeform 3"/>
          <p:cNvSpPr/>
          <p:nvPr/>
        </p:nvSpPr>
        <p:spPr>
          <a:xfrm rot="-2700000">
            <a:off x="-8516078" y="-3537597"/>
            <a:ext cx="13743061" cy="6180829"/>
          </a:xfrm>
          <a:custGeom>
            <a:avLst/>
            <a:gdLst/>
            <a:ahLst/>
            <a:cxnLst/>
            <a:rect l="l" t="t" r="r" b="b"/>
            <a:pathLst>
              <a:path w="13743061" h="6180829">
                <a:moveTo>
                  <a:pt x="0" y="0"/>
                </a:moveTo>
                <a:lnTo>
                  <a:pt x="13743062" y="0"/>
                </a:lnTo>
                <a:lnTo>
                  <a:pt x="13743062" y="6180829"/>
                </a:lnTo>
                <a:lnTo>
                  <a:pt x="0" y="6180829"/>
                </a:lnTo>
                <a:lnTo>
                  <a:pt x="0" y="0"/>
                </a:lnTo>
                <a:close/>
              </a:path>
            </a:pathLst>
          </a:custGeom>
          <a:blipFill>
            <a:blip r:embed="rId4">
              <a:alphaModFix amt="75000"/>
              <a:extLst>
                <a:ext uri="{96DAC541-7B7A-43D3-8B79-37D633B846F1}">
                  <asvg:svgBlip xmlns:asvg="http://schemas.microsoft.com/office/drawing/2016/SVG/main" r:embed="rId5"/>
                </a:ext>
              </a:extLst>
            </a:blip>
            <a:stretch>
              <a:fillRect t="-61174" b="-61174"/>
            </a:stretch>
          </a:blipFill>
        </p:spPr>
        <p:txBody>
          <a:bodyPr/>
          <a:lstStyle/>
          <a:p>
            <a:endParaRPr lang="en-US"/>
          </a:p>
        </p:txBody>
      </p:sp>
      <p:sp>
        <p:nvSpPr>
          <p:cNvPr id="4" name="Freeform 4"/>
          <p:cNvSpPr/>
          <p:nvPr/>
        </p:nvSpPr>
        <p:spPr>
          <a:xfrm>
            <a:off x="9144000" y="8280339"/>
            <a:ext cx="7196470" cy="138836"/>
          </a:xfrm>
          <a:custGeom>
            <a:avLst/>
            <a:gdLst/>
            <a:ahLst/>
            <a:cxnLst/>
            <a:rect l="l" t="t" r="r" b="b"/>
            <a:pathLst>
              <a:path w="7196470" h="138836">
                <a:moveTo>
                  <a:pt x="0" y="0"/>
                </a:moveTo>
                <a:lnTo>
                  <a:pt x="7196470" y="0"/>
                </a:lnTo>
                <a:lnTo>
                  <a:pt x="7196470" y="138835"/>
                </a:lnTo>
                <a:lnTo>
                  <a:pt x="0" y="138835"/>
                </a:lnTo>
                <a:lnTo>
                  <a:pt x="0" y="0"/>
                </a:lnTo>
                <a:close/>
              </a:path>
            </a:pathLst>
          </a:custGeom>
          <a:blipFill>
            <a:blip r:embed="rId6">
              <a:extLst>
                <a:ext uri="{96DAC541-7B7A-43D3-8B79-37D633B846F1}">
                  <asvg:svgBlip xmlns:asvg="http://schemas.microsoft.com/office/drawing/2016/SVG/main" r:embed="rId7"/>
                </a:ext>
              </a:extLst>
            </a:blip>
            <a:stretch>
              <a:fillRect t="-2541717" b="-2541717"/>
            </a:stretch>
          </a:blipFill>
        </p:spPr>
        <p:txBody>
          <a:bodyPr/>
          <a:lstStyle/>
          <a:p>
            <a:endParaRPr lang="en-US"/>
          </a:p>
        </p:txBody>
      </p:sp>
      <p:sp>
        <p:nvSpPr>
          <p:cNvPr id="5" name="Freeform 5"/>
          <p:cNvSpPr/>
          <p:nvPr/>
        </p:nvSpPr>
        <p:spPr>
          <a:xfrm rot="-2700000">
            <a:off x="13899293" y="8750346"/>
            <a:ext cx="8777413" cy="4182256"/>
          </a:xfrm>
          <a:custGeom>
            <a:avLst/>
            <a:gdLst/>
            <a:ahLst/>
            <a:cxnLst/>
            <a:rect l="l" t="t" r="r" b="b"/>
            <a:pathLst>
              <a:path w="8777413" h="4182256">
                <a:moveTo>
                  <a:pt x="0" y="0"/>
                </a:moveTo>
                <a:lnTo>
                  <a:pt x="8777414" y="0"/>
                </a:lnTo>
                <a:lnTo>
                  <a:pt x="8777414" y="4182256"/>
                </a:lnTo>
                <a:lnTo>
                  <a:pt x="0" y="4182256"/>
                </a:lnTo>
                <a:lnTo>
                  <a:pt x="0" y="0"/>
                </a:lnTo>
                <a:close/>
              </a:path>
            </a:pathLst>
          </a:custGeom>
          <a:blipFill>
            <a:blip r:embed="rId8">
              <a:alphaModFix amt="72000"/>
              <a:extLst>
                <a:ext uri="{96DAC541-7B7A-43D3-8B79-37D633B846F1}">
                  <asvg:svgBlip xmlns:asvg="http://schemas.microsoft.com/office/drawing/2016/SVG/main" r:embed="rId9"/>
                </a:ext>
              </a:extLst>
            </a:blip>
            <a:stretch>
              <a:fillRect t="-54936" b="-54936"/>
            </a:stretch>
          </a:blipFill>
        </p:spPr>
        <p:txBody>
          <a:bodyPr/>
          <a:lstStyle/>
          <a:p>
            <a:endParaRPr lang="en-US"/>
          </a:p>
        </p:txBody>
      </p:sp>
      <p:grpSp>
        <p:nvGrpSpPr>
          <p:cNvPr id="6" name="Group 6"/>
          <p:cNvGrpSpPr/>
          <p:nvPr/>
        </p:nvGrpSpPr>
        <p:grpSpPr>
          <a:xfrm>
            <a:off x="7600950" y="2015906"/>
            <a:ext cx="10070586" cy="5924319"/>
            <a:chOff x="0" y="0"/>
            <a:chExt cx="2652335" cy="1560314"/>
          </a:xfrm>
        </p:grpSpPr>
        <p:sp>
          <p:nvSpPr>
            <p:cNvPr id="7" name="Freeform 7"/>
            <p:cNvSpPr/>
            <p:nvPr/>
          </p:nvSpPr>
          <p:spPr>
            <a:xfrm>
              <a:off x="0" y="0"/>
              <a:ext cx="2652335" cy="1560314"/>
            </a:xfrm>
            <a:custGeom>
              <a:avLst/>
              <a:gdLst/>
              <a:ahLst/>
              <a:cxnLst/>
              <a:rect l="l" t="t" r="r" b="b"/>
              <a:pathLst>
                <a:path w="2652335" h="1560314">
                  <a:moveTo>
                    <a:pt x="39207" y="0"/>
                  </a:moveTo>
                  <a:lnTo>
                    <a:pt x="2613128" y="0"/>
                  </a:lnTo>
                  <a:cubicBezTo>
                    <a:pt x="2623527" y="0"/>
                    <a:pt x="2633499" y="4131"/>
                    <a:pt x="2640852" y="11483"/>
                  </a:cubicBezTo>
                  <a:cubicBezTo>
                    <a:pt x="2648205" y="18836"/>
                    <a:pt x="2652335" y="28809"/>
                    <a:pt x="2652335" y="39207"/>
                  </a:cubicBezTo>
                  <a:lnTo>
                    <a:pt x="2652335" y="1521107"/>
                  </a:lnTo>
                  <a:cubicBezTo>
                    <a:pt x="2652335" y="1531506"/>
                    <a:pt x="2648205" y="1541478"/>
                    <a:pt x="2640852" y="1548831"/>
                  </a:cubicBezTo>
                  <a:cubicBezTo>
                    <a:pt x="2633499" y="1556184"/>
                    <a:pt x="2623527" y="1560314"/>
                    <a:pt x="2613128" y="1560314"/>
                  </a:cubicBezTo>
                  <a:lnTo>
                    <a:pt x="39207" y="1560314"/>
                  </a:lnTo>
                  <a:cubicBezTo>
                    <a:pt x="17554" y="1560314"/>
                    <a:pt x="0" y="1542761"/>
                    <a:pt x="0" y="1521107"/>
                  </a:cubicBezTo>
                  <a:lnTo>
                    <a:pt x="0" y="39207"/>
                  </a:lnTo>
                  <a:cubicBezTo>
                    <a:pt x="0" y="28809"/>
                    <a:pt x="4131" y="18836"/>
                    <a:pt x="11483" y="11483"/>
                  </a:cubicBezTo>
                  <a:cubicBezTo>
                    <a:pt x="18836" y="4131"/>
                    <a:pt x="28809" y="0"/>
                    <a:pt x="39207" y="0"/>
                  </a:cubicBezTo>
                  <a:close/>
                </a:path>
              </a:pathLst>
            </a:custGeom>
            <a:solidFill>
              <a:srgbClr val="FBF6F3">
                <a:alpha val="47843"/>
              </a:srgbClr>
            </a:solidFill>
          </p:spPr>
          <p:txBody>
            <a:bodyPr/>
            <a:lstStyle/>
            <a:p>
              <a:endParaRPr lang="en-US"/>
            </a:p>
          </p:txBody>
        </p:sp>
        <p:sp>
          <p:nvSpPr>
            <p:cNvPr id="8" name="TextBox 8"/>
            <p:cNvSpPr txBox="1"/>
            <p:nvPr/>
          </p:nvSpPr>
          <p:spPr>
            <a:xfrm>
              <a:off x="0" y="-47625"/>
              <a:ext cx="2652335" cy="1607939"/>
            </a:xfrm>
            <a:prstGeom prst="rect">
              <a:avLst/>
            </a:prstGeom>
          </p:spPr>
          <p:txBody>
            <a:bodyPr lIns="50800" tIns="50800" rIns="50800" bIns="50800" rtlCol="0" anchor="ctr"/>
            <a:lstStyle/>
            <a:p>
              <a:pPr algn="ctr">
                <a:lnSpc>
                  <a:spcPts val="3500"/>
                </a:lnSpc>
              </a:pPr>
              <a:endParaRPr/>
            </a:p>
          </p:txBody>
        </p:sp>
      </p:grpSp>
      <p:sp>
        <p:nvSpPr>
          <p:cNvPr id="9" name="Freeform 9"/>
          <p:cNvSpPr/>
          <p:nvPr/>
        </p:nvSpPr>
        <p:spPr>
          <a:xfrm>
            <a:off x="568104" y="8639590"/>
            <a:ext cx="1709734" cy="1237420"/>
          </a:xfrm>
          <a:custGeom>
            <a:avLst/>
            <a:gdLst/>
            <a:ahLst/>
            <a:cxnLst/>
            <a:rect l="l" t="t" r="r" b="b"/>
            <a:pathLst>
              <a:path w="1709734" h="1237420">
                <a:moveTo>
                  <a:pt x="0" y="0"/>
                </a:moveTo>
                <a:lnTo>
                  <a:pt x="1709735" y="0"/>
                </a:lnTo>
                <a:lnTo>
                  <a:pt x="1709735" y="1237420"/>
                </a:lnTo>
                <a:lnTo>
                  <a:pt x="0" y="1237420"/>
                </a:lnTo>
                <a:lnTo>
                  <a:pt x="0" y="0"/>
                </a:lnTo>
                <a:close/>
              </a:path>
            </a:pathLst>
          </a:custGeom>
          <a:blipFill>
            <a:blip r:embed="rId10"/>
            <a:stretch>
              <a:fillRect/>
            </a:stretch>
          </a:blipFill>
        </p:spPr>
        <p:txBody>
          <a:bodyPr/>
          <a:lstStyle/>
          <a:p>
            <a:endParaRPr lang="en-US"/>
          </a:p>
        </p:txBody>
      </p:sp>
      <p:sp>
        <p:nvSpPr>
          <p:cNvPr id="12" name="TextBox 11">
            <a:extLst>
              <a:ext uri="{FF2B5EF4-FFF2-40B4-BE49-F238E27FC236}">
                <a16:creationId xmlns:a16="http://schemas.microsoft.com/office/drawing/2014/main" id="{005DDC4C-18DD-8394-C9C0-52238ED57A5D}"/>
              </a:ext>
            </a:extLst>
          </p:cNvPr>
          <p:cNvSpPr txBox="1"/>
          <p:nvPr/>
        </p:nvSpPr>
        <p:spPr>
          <a:xfrm>
            <a:off x="8047595" y="2940965"/>
            <a:ext cx="9177295" cy="3893374"/>
          </a:xfrm>
          <a:prstGeom prst="rect">
            <a:avLst/>
          </a:prstGeom>
        </p:spPr>
        <p:txBody>
          <a:bodyPr lIns="0" tIns="0" rIns="0" bIns="0" rtlCol="0" anchor="t">
            <a:spAutoFit/>
          </a:bodyPr>
          <a:lstStyle/>
          <a:p>
            <a:pPr algn="ctr">
              <a:lnSpc>
                <a:spcPct val="150000"/>
              </a:lnSpc>
            </a:pPr>
            <a:r>
              <a:rPr lang="en-US" sz="8800" b="1" spc="417" dirty="0">
                <a:solidFill>
                  <a:srgbClr val="000000"/>
                </a:solidFill>
                <a:latin typeface="Poppins"/>
                <a:ea typeface="Poppins"/>
                <a:cs typeface="Poppins"/>
                <a:sym typeface="Poppins"/>
              </a:rPr>
              <a:t>We need your feedback</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3780197" y="-1281460"/>
            <a:ext cx="22172439" cy="11568460"/>
          </a:xfrm>
          <a:custGeom>
            <a:avLst/>
            <a:gdLst/>
            <a:ahLst/>
            <a:cxnLst/>
            <a:rect l="l" t="t" r="r" b="b"/>
            <a:pathLst>
              <a:path w="22172439" h="11568460">
                <a:moveTo>
                  <a:pt x="22172439" y="0"/>
                </a:moveTo>
                <a:lnTo>
                  <a:pt x="0" y="0"/>
                </a:lnTo>
                <a:lnTo>
                  <a:pt x="0" y="11568460"/>
                </a:lnTo>
                <a:lnTo>
                  <a:pt x="22172439" y="11568460"/>
                </a:lnTo>
                <a:lnTo>
                  <a:pt x="22172439" y="0"/>
                </a:lnTo>
                <a:close/>
              </a:path>
            </a:pathLst>
          </a:custGeom>
          <a:blipFill>
            <a:blip r:embed="rId2"/>
            <a:stretch>
              <a:fillRect t="-13847" b="-13847"/>
            </a:stretch>
          </a:blipFill>
        </p:spPr>
        <p:txBody>
          <a:bodyPr/>
          <a:lstStyle/>
          <a:p>
            <a:endParaRPr lang="en-US"/>
          </a:p>
        </p:txBody>
      </p:sp>
      <p:sp>
        <p:nvSpPr>
          <p:cNvPr id="3" name="Freeform 3"/>
          <p:cNvSpPr/>
          <p:nvPr/>
        </p:nvSpPr>
        <p:spPr>
          <a:xfrm rot="-2700000">
            <a:off x="-8516078" y="-3537597"/>
            <a:ext cx="13743061" cy="6180829"/>
          </a:xfrm>
          <a:custGeom>
            <a:avLst/>
            <a:gdLst/>
            <a:ahLst/>
            <a:cxnLst/>
            <a:rect l="l" t="t" r="r" b="b"/>
            <a:pathLst>
              <a:path w="13743061" h="6180829">
                <a:moveTo>
                  <a:pt x="0" y="0"/>
                </a:moveTo>
                <a:lnTo>
                  <a:pt x="13743062" y="0"/>
                </a:lnTo>
                <a:lnTo>
                  <a:pt x="13743062" y="6180829"/>
                </a:lnTo>
                <a:lnTo>
                  <a:pt x="0" y="6180829"/>
                </a:lnTo>
                <a:lnTo>
                  <a:pt x="0" y="0"/>
                </a:lnTo>
                <a:close/>
              </a:path>
            </a:pathLst>
          </a:custGeom>
          <a:blipFill>
            <a:blip r:embed="rId3">
              <a:alphaModFix amt="75000"/>
              <a:extLst>
                <a:ext uri="{96DAC541-7B7A-43D3-8B79-37D633B846F1}">
                  <asvg:svgBlip xmlns:asvg="http://schemas.microsoft.com/office/drawing/2016/SVG/main" r:embed="rId4"/>
                </a:ext>
              </a:extLst>
            </a:blip>
            <a:stretch>
              <a:fillRect t="-61174" b="-61174"/>
            </a:stretch>
          </a:blipFill>
        </p:spPr>
        <p:txBody>
          <a:bodyPr/>
          <a:lstStyle/>
          <a:p>
            <a:endParaRPr lang="en-US"/>
          </a:p>
        </p:txBody>
      </p:sp>
      <p:sp>
        <p:nvSpPr>
          <p:cNvPr id="4" name="Freeform 4"/>
          <p:cNvSpPr/>
          <p:nvPr/>
        </p:nvSpPr>
        <p:spPr>
          <a:xfrm>
            <a:off x="9144000" y="8280339"/>
            <a:ext cx="7196470" cy="138836"/>
          </a:xfrm>
          <a:custGeom>
            <a:avLst/>
            <a:gdLst/>
            <a:ahLst/>
            <a:cxnLst/>
            <a:rect l="l" t="t" r="r" b="b"/>
            <a:pathLst>
              <a:path w="7196470" h="138836">
                <a:moveTo>
                  <a:pt x="0" y="0"/>
                </a:moveTo>
                <a:lnTo>
                  <a:pt x="7196470" y="0"/>
                </a:lnTo>
                <a:lnTo>
                  <a:pt x="7196470" y="138835"/>
                </a:lnTo>
                <a:lnTo>
                  <a:pt x="0" y="138835"/>
                </a:lnTo>
                <a:lnTo>
                  <a:pt x="0" y="0"/>
                </a:lnTo>
                <a:close/>
              </a:path>
            </a:pathLst>
          </a:custGeom>
          <a:blipFill>
            <a:blip r:embed="rId5">
              <a:extLst>
                <a:ext uri="{96DAC541-7B7A-43D3-8B79-37D633B846F1}">
                  <asvg:svgBlip xmlns:asvg="http://schemas.microsoft.com/office/drawing/2016/SVG/main" r:embed="rId6"/>
                </a:ext>
              </a:extLst>
            </a:blip>
            <a:stretch>
              <a:fillRect t="-2541717" b="-2541717"/>
            </a:stretch>
          </a:blipFill>
        </p:spPr>
        <p:txBody>
          <a:bodyPr/>
          <a:lstStyle/>
          <a:p>
            <a:endParaRPr lang="en-US"/>
          </a:p>
        </p:txBody>
      </p:sp>
      <p:sp>
        <p:nvSpPr>
          <p:cNvPr id="5" name="Freeform 5"/>
          <p:cNvSpPr/>
          <p:nvPr/>
        </p:nvSpPr>
        <p:spPr>
          <a:xfrm rot="-2700000">
            <a:off x="13899293" y="8750346"/>
            <a:ext cx="8777413" cy="4182256"/>
          </a:xfrm>
          <a:custGeom>
            <a:avLst/>
            <a:gdLst/>
            <a:ahLst/>
            <a:cxnLst/>
            <a:rect l="l" t="t" r="r" b="b"/>
            <a:pathLst>
              <a:path w="8777413" h="4182256">
                <a:moveTo>
                  <a:pt x="0" y="0"/>
                </a:moveTo>
                <a:lnTo>
                  <a:pt x="8777414" y="0"/>
                </a:lnTo>
                <a:lnTo>
                  <a:pt x="8777414" y="4182256"/>
                </a:lnTo>
                <a:lnTo>
                  <a:pt x="0" y="4182256"/>
                </a:lnTo>
                <a:lnTo>
                  <a:pt x="0" y="0"/>
                </a:lnTo>
                <a:close/>
              </a:path>
            </a:pathLst>
          </a:custGeom>
          <a:blipFill>
            <a:blip r:embed="rId7">
              <a:alphaModFix amt="72000"/>
              <a:extLst>
                <a:ext uri="{96DAC541-7B7A-43D3-8B79-37D633B846F1}">
                  <asvg:svgBlip xmlns:asvg="http://schemas.microsoft.com/office/drawing/2016/SVG/main" r:embed="rId8"/>
                </a:ext>
              </a:extLst>
            </a:blip>
            <a:stretch>
              <a:fillRect t="-54936" b="-54936"/>
            </a:stretch>
          </a:blipFill>
        </p:spPr>
        <p:txBody>
          <a:bodyPr/>
          <a:lstStyle/>
          <a:p>
            <a:endParaRPr lang="en-US"/>
          </a:p>
        </p:txBody>
      </p:sp>
      <p:grpSp>
        <p:nvGrpSpPr>
          <p:cNvPr id="6" name="Group 6"/>
          <p:cNvGrpSpPr/>
          <p:nvPr/>
        </p:nvGrpSpPr>
        <p:grpSpPr>
          <a:xfrm>
            <a:off x="7600950" y="2015906"/>
            <a:ext cx="10070586" cy="5924319"/>
            <a:chOff x="0" y="0"/>
            <a:chExt cx="2652335" cy="1560314"/>
          </a:xfrm>
        </p:grpSpPr>
        <p:sp>
          <p:nvSpPr>
            <p:cNvPr id="7" name="Freeform 7"/>
            <p:cNvSpPr/>
            <p:nvPr/>
          </p:nvSpPr>
          <p:spPr>
            <a:xfrm>
              <a:off x="0" y="0"/>
              <a:ext cx="2652335" cy="1560314"/>
            </a:xfrm>
            <a:custGeom>
              <a:avLst/>
              <a:gdLst/>
              <a:ahLst/>
              <a:cxnLst/>
              <a:rect l="l" t="t" r="r" b="b"/>
              <a:pathLst>
                <a:path w="2652335" h="1560314">
                  <a:moveTo>
                    <a:pt x="39207" y="0"/>
                  </a:moveTo>
                  <a:lnTo>
                    <a:pt x="2613128" y="0"/>
                  </a:lnTo>
                  <a:cubicBezTo>
                    <a:pt x="2623527" y="0"/>
                    <a:pt x="2633499" y="4131"/>
                    <a:pt x="2640852" y="11483"/>
                  </a:cubicBezTo>
                  <a:cubicBezTo>
                    <a:pt x="2648205" y="18836"/>
                    <a:pt x="2652335" y="28809"/>
                    <a:pt x="2652335" y="39207"/>
                  </a:cubicBezTo>
                  <a:lnTo>
                    <a:pt x="2652335" y="1521107"/>
                  </a:lnTo>
                  <a:cubicBezTo>
                    <a:pt x="2652335" y="1531506"/>
                    <a:pt x="2648205" y="1541478"/>
                    <a:pt x="2640852" y="1548831"/>
                  </a:cubicBezTo>
                  <a:cubicBezTo>
                    <a:pt x="2633499" y="1556184"/>
                    <a:pt x="2623527" y="1560314"/>
                    <a:pt x="2613128" y="1560314"/>
                  </a:cubicBezTo>
                  <a:lnTo>
                    <a:pt x="39207" y="1560314"/>
                  </a:lnTo>
                  <a:cubicBezTo>
                    <a:pt x="17554" y="1560314"/>
                    <a:pt x="0" y="1542761"/>
                    <a:pt x="0" y="1521107"/>
                  </a:cubicBezTo>
                  <a:lnTo>
                    <a:pt x="0" y="39207"/>
                  </a:lnTo>
                  <a:cubicBezTo>
                    <a:pt x="0" y="28809"/>
                    <a:pt x="4131" y="18836"/>
                    <a:pt x="11483" y="11483"/>
                  </a:cubicBezTo>
                  <a:cubicBezTo>
                    <a:pt x="18836" y="4131"/>
                    <a:pt x="28809" y="0"/>
                    <a:pt x="39207" y="0"/>
                  </a:cubicBezTo>
                  <a:close/>
                </a:path>
              </a:pathLst>
            </a:custGeom>
            <a:solidFill>
              <a:srgbClr val="FBF6F3">
                <a:alpha val="47843"/>
              </a:srgbClr>
            </a:solidFill>
          </p:spPr>
          <p:txBody>
            <a:bodyPr/>
            <a:lstStyle/>
            <a:p>
              <a:endParaRPr lang="en-US"/>
            </a:p>
          </p:txBody>
        </p:sp>
        <p:sp>
          <p:nvSpPr>
            <p:cNvPr id="8" name="TextBox 8"/>
            <p:cNvSpPr txBox="1"/>
            <p:nvPr/>
          </p:nvSpPr>
          <p:spPr>
            <a:xfrm>
              <a:off x="0" y="-47625"/>
              <a:ext cx="2652335" cy="1607939"/>
            </a:xfrm>
            <a:prstGeom prst="rect">
              <a:avLst/>
            </a:prstGeom>
          </p:spPr>
          <p:txBody>
            <a:bodyPr lIns="50800" tIns="50800" rIns="50800" bIns="50800" rtlCol="0" anchor="ctr"/>
            <a:lstStyle/>
            <a:p>
              <a:pPr algn="ctr">
                <a:lnSpc>
                  <a:spcPts val="3500"/>
                </a:lnSpc>
              </a:pPr>
              <a:endParaRPr/>
            </a:p>
          </p:txBody>
        </p:sp>
      </p:grpSp>
      <p:sp>
        <p:nvSpPr>
          <p:cNvPr id="9" name="TextBox 9"/>
          <p:cNvSpPr txBox="1"/>
          <p:nvPr/>
        </p:nvSpPr>
        <p:spPr>
          <a:xfrm>
            <a:off x="8082005" y="2462623"/>
            <a:ext cx="9177295" cy="4964211"/>
          </a:xfrm>
          <a:prstGeom prst="rect">
            <a:avLst/>
          </a:prstGeom>
        </p:spPr>
        <p:txBody>
          <a:bodyPr lIns="0" tIns="0" rIns="0" bIns="0" rtlCol="0" anchor="t">
            <a:spAutoFit/>
          </a:bodyPr>
          <a:lstStyle/>
          <a:p>
            <a:pPr algn="r">
              <a:lnSpc>
                <a:spcPts val="9633"/>
              </a:lnSpc>
            </a:pPr>
            <a:r>
              <a:rPr lang="en-US" sz="8163" spc="489">
                <a:solidFill>
                  <a:srgbClr val="000000"/>
                </a:solidFill>
                <a:latin typeface="Poppins"/>
                <a:ea typeface="Poppins"/>
                <a:cs typeface="Poppins"/>
                <a:sym typeface="Poppins"/>
              </a:rPr>
              <a:t>What have been your key takeaways today?</a:t>
            </a:r>
          </a:p>
        </p:txBody>
      </p:sp>
      <p:sp>
        <p:nvSpPr>
          <p:cNvPr id="10" name="Freeform 10"/>
          <p:cNvSpPr/>
          <p:nvPr/>
        </p:nvSpPr>
        <p:spPr>
          <a:xfrm>
            <a:off x="8082005" y="6259539"/>
            <a:ext cx="1709734" cy="1237420"/>
          </a:xfrm>
          <a:custGeom>
            <a:avLst/>
            <a:gdLst/>
            <a:ahLst/>
            <a:cxnLst/>
            <a:rect l="l" t="t" r="r" b="b"/>
            <a:pathLst>
              <a:path w="1709734" h="1237420">
                <a:moveTo>
                  <a:pt x="0" y="0"/>
                </a:moveTo>
                <a:lnTo>
                  <a:pt x="1709734" y="0"/>
                </a:lnTo>
                <a:lnTo>
                  <a:pt x="1709734" y="1237420"/>
                </a:lnTo>
                <a:lnTo>
                  <a:pt x="0" y="1237420"/>
                </a:lnTo>
                <a:lnTo>
                  <a:pt x="0" y="0"/>
                </a:lnTo>
                <a:close/>
              </a:path>
            </a:pathLst>
          </a:custGeom>
          <a:blipFill>
            <a:blip r:embed="rId9"/>
            <a:stretch>
              <a:fillRect/>
            </a:stretch>
          </a:blipFill>
        </p:spPr>
        <p:txBody>
          <a:bodyPr/>
          <a:lstStyle/>
          <a:p>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5D6CB"/>
        </a:solidFill>
        <a:effectLst/>
      </p:bgPr>
    </p:bg>
    <p:spTree>
      <p:nvGrpSpPr>
        <p:cNvPr id="1" name=""/>
        <p:cNvGrpSpPr/>
        <p:nvPr/>
      </p:nvGrpSpPr>
      <p:grpSpPr>
        <a:xfrm>
          <a:off x="0" y="0"/>
          <a:ext cx="0" cy="0"/>
          <a:chOff x="0" y="0"/>
          <a:chExt cx="0" cy="0"/>
        </a:xfrm>
      </p:grpSpPr>
      <p:sp>
        <p:nvSpPr>
          <p:cNvPr id="2" name="TextBox 2"/>
          <p:cNvSpPr txBox="1"/>
          <p:nvPr/>
        </p:nvSpPr>
        <p:spPr>
          <a:xfrm>
            <a:off x="8443993" y="2890267"/>
            <a:ext cx="8393366" cy="3477812"/>
          </a:xfrm>
          <a:prstGeom prst="rect">
            <a:avLst/>
          </a:prstGeom>
        </p:spPr>
        <p:txBody>
          <a:bodyPr lIns="0" tIns="0" rIns="0" bIns="0" rtlCol="0" anchor="t">
            <a:spAutoFit/>
          </a:bodyPr>
          <a:lstStyle/>
          <a:p>
            <a:pPr algn="l">
              <a:lnSpc>
                <a:spcPts val="13391"/>
              </a:lnSpc>
            </a:pPr>
            <a:r>
              <a:rPr lang="en-US" sz="13900" dirty="0">
                <a:latin typeface="Squada One"/>
                <a:ea typeface="Squada One"/>
                <a:cs typeface="Squada One"/>
                <a:sym typeface="Squada One"/>
              </a:rPr>
              <a:t>ANY </a:t>
            </a:r>
          </a:p>
          <a:p>
            <a:pPr algn="l">
              <a:lnSpc>
                <a:spcPts val="13391"/>
              </a:lnSpc>
            </a:pPr>
            <a:r>
              <a:rPr lang="en-US" sz="13900" dirty="0">
                <a:latin typeface="Squada One"/>
                <a:ea typeface="Squada One"/>
                <a:cs typeface="Squada One"/>
                <a:sym typeface="Squada One"/>
              </a:rPr>
              <a:t>QUESTIONS</a:t>
            </a:r>
          </a:p>
        </p:txBody>
      </p:sp>
      <p:grpSp>
        <p:nvGrpSpPr>
          <p:cNvPr id="3" name="Group 3"/>
          <p:cNvGrpSpPr/>
          <p:nvPr/>
        </p:nvGrpSpPr>
        <p:grpSpPr>
          <a:xfrm>
            <a:off x="1783379" y="1752326"/>
            <a:ext cx="5827998" cy="6782348"/>
            <a:chOff x="0" y="0"/>
            <a:chExt cx="1534946" cy="1786297"/>
          </a:xfrm>
        </p:grpSpPr>
        <p:sp>
          <p:nvSpPr>
            <p:cNvPr id="4" name="Freeform 4"/>
            <p:cNvSpPr/>
            <p:nvPr/>
          </p:nvSpPr>
          <p:spPr>
            <a:xfrm>
              <a:off x="0" y="0"/>
              <a:ext cx="1534946" cy="1786297"/>
            </a:xfrm>
            <a:custGeom>
              <a:avLst/>
              <a:gdLst/>
              <a:ahLst/>
              <a:cxnLst/>
              <a:rect l="l" t="t" r="r" b="b"/>
              <a:pathLst>
                <a:path w="1534946" h="1786297">
                  <a:moveTo>
                    <a:pt x="112914" y="0"/>
                  </a:moveTo>
                  <a:lnTo>
                    <a:pt x="1422032" y="0"/>
                  </a:lnTo>
                  <a:cubicBezTo>
                    <a:pt x="1484393" y="0"/>
                    <a:pt x="1534946" y="50553"/>
                    <a:pt x="1534946" y="112914"/>
                  </a:cubicBezTo>
                  <a:lnTo>
                    <a:pt x="1534946" y="1673383"/>
                  </a:lnTo>
                  <a:cubicBezTo>
                    <a:pt x="1534946" y="1735744"/>
                    <a:pt x="1484393" y="1786297"/>
                    <a:pt x="1422032" y="1786297"/>
                  </a:cubicBezTo>
                  <a:lnTo>
                    <a:pt x="112914" y="1786297"/>
                  </a:lnTo>
                  <a:cubicBezTo>
                    <a:pt x="82967" y="1786297"/>
                    <a:pt x="54247" y="1774401"/>
                    <a:pt x="33072" y="1753226"/>
                  </a:cubicBezTo>
                  <a:cubicBezTo>
                    <a:pt x="11896" y="1732050"/>
                    <a:pt x="0" y="1703330"/>
                    <a:pt x="0" y="1673383"/>
                  </a:cubicBezTo>
                  <a:lnTo>
                    <a:pt x="0" y="112914"/>
                  </a:lnTo>
                  <a:cubicBezTo>
                    <a:pt x="0" y="50553"/>
                    <a:pt x="50553" y="0"/>
                    <a:pt x="112914" y="0"/>
                  </a:cubicBezTo>
                  <a:close/>
                </a:path>
              </a:pathLst>
            </a:custGeom>
            <a:solidFill>
              <a:srgbClr val="0077A0"/>
            </a:solidFill>
          </p:spPr>
          <p:txBody>
            <a:bodyPr/>
            <a:lstStyle/>
            <a:p>
              <a:endParaRPr lang="en-US"/>
            </a:p>
          </p:txBody>
        </p:sp>
        <p:sp>
          <p:nvSpPr>
            <p:cNvPr id="5" name="TextBox 5"/>
            <p:cNvSpPr txBox="1"/>
            <p:nvPr/>
          </p:nvSpPr>
          <p:spPr>
            <a:xfrm>
              <a:off x="0" y="-38100"/>
              <a:ext cx="1534946" cy="1824397"/>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flipH="1">
            <a:off x="15173573" y="1028700"/>
            <a:ext cx="4171454" cy="6234510"/>
          </a:xfrm>
          <a:custGeom>
            <a:avLst/>
            <a:gdLst/>
            <a:ahLst/>
            <a:cxnLst/>
            <a:rect l="l" t="t" r="r" b="b"/>
            <a:pathLst>
              <a:path w="4171454" h="6234510">
                <a:moveTo>
                  <a:pt x="4171454" y="0"/>
                </a:moveTo>
                <a:lnTo>
                  <a:pt x="0" y="0"/>
                </a:lnTo>
                <a:lnTo>
                  <a:pt x="0" y="6234510"/>
                </a:lnTo>
                <a:lnTo>
                  <a:pt x="4171454" y="6234510"/>
                </a:lnTo>
                <a:lnTo>
                  <a:pt x="417145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9" name="Picture 8" descr="A colorful tree with leaves and text&#10;&#10;AI-generated content may be incorrect.">
            <a:extLst>
              <a:ext uri="{FF2B5EF4-FFF2-40B4-BE49-F238E27FC236}">
                <a16:creationId xmlns:a16="http://schemas.microsoft.com/office/drawing/2014/main" id="{986364C3-B6AD-1433-5C5A-7735874542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17" y="9172250"/>
            <a:ext cx="1545358" cy="1114750"/>
          </a:xfrm>
          <a:prstGeom prst="rect">
            <a:avLst/>
          </a:prstGeom>
        </p:spPr>
      </p:pic>
      <p:pic>
        <p:nvPicPr>
          <p:cNvPr id="11" name="Picture 10" descr="Close-up of raised hands at office training with speaker out of focus in background">
            <a:extLst>
              <a:ext uri="{FF2B5EF4-FFF2-40B4-BE49-F238E27FC236}">
                <a16:creationId xmlns:a16="http://schemas.microsoft.com/office/drawing/2014/main" id="{07E68236-670B-5166-AA24-DA9DDFCBC096}"/>
              </a:ext>
            </a:extLst>
          </p:cNvPr>
          <p:cNvPicPr>
            <a:picLocks noChangeAspect="1"/>
          </p:cNvPicPr>
          <p:nvPr/>
        </p:nvPicPr>
        <p:blipFill>
          <a:blip r:embed="rId6">
            <a:grayscl/>
            <a:extLst>
              <a:ext uri="{28A0092B-C50C-407E-A947-70E740481C1C}">
                <a14:useLocalDpi xmlns:a14="http://schemas.microsoft.com/office/drawing/2010/main" val="0"/>
              </a:ext>
            </a:extLst>
          </a:blip>
          <a:srcRect t="895" r="45339" b="-895"/>
          <a:stretch>
            <a:fillRect/>
          </a:stretch>
        </p:blipFill>
        <p:spPr>
          <a:xfrm>
            <a:off x="2249106" y="2102324"/>
            <a:ext cx="4896544" cy="6082351"/>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5254A-BBD8-01AC-1A96-455224CC515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34FC504-40D1-A2C2-CD80-1AD07D9750E7}"/>
              </a:ext>
            </a:extLst>
          </p:cNvPr>
          <p:cNvGrpSpPr/>
          <p:nvPr/>
        </p:nvGrpSpPr>
        <p:grpSpPr>
          <a:xfrm>
            <a:off x="-6999474" y="-5329977"/>
            <a:ext cx="28294957" cy="22683500"/>
            <a:chOff x="0" y="0"/>
            <a:chExt cx="37726609" cy="30244666"/>
          </a:xfrm>
        </p:grpSpPr>
        <p:sp>
          <p:nvSpPr>
            <p:cNvPr id="3" name="Freeform 3">
              <a:extLst>
                <a:ext uri="{FF2B5EF4-FFF2-40B4-BE49-F238E27FC236}">
                  <a16:creationId xmlns:a16="http://schemas.microsoft.com/office/drawing/2014/main" id="{273BBE72-E417-F9F3-A306-66019567F318}"/>
                </a:ext>
              </a:extLst>
            </p:cNvPr>
            <p:cNvSpPr/>
            <p:nvPr/>
          </p:nvSpPr>
          <p:spPr>
            <a:xfrm rot="581744">
              <a:off x="4696893" y="7586665"/>
              <a:ext cx="29817541" cy="20292049"/>
            </a:xfrm>
            <a:custGeom>
              <a:avLst/>
              <a:gdLst/>
              <a:ahLst/>
              <a:cxnLst/>
              <a:rect l="l" t="t" r="r" b="b"/>
              <a:pathLst>
                <a:path w="29817541" h="20292049">
                  <a:moveTo>
                    <a:pt x="0" y="0"/>
                  </a:moveTo>
                  <a:lnTo>
                    <a:pt x="29817541" y="0"/>
                  </a:lnTo>
                  <a:lnTo>
                    <a:pt x="29817541" y="20292049"/>
                  </a:lnTo>
                  <a:lnTo>
                    <a:pt x="0" y="20292049"/>
                  </a:lnTo>
                  <a:lnTo>
                    <a:pt x="0" y="0"/>
                  </a:lnTo>
                  <a:close/>
                </a:path>
              </a:pathLst>
            </a:custGeom>
            <a:blipFill>
              <a:blip r:embed="rId2">
                <a:alphaModFix amt="65000"/>
              </a:blip>
              <a:stretch>
                <a:fillRect l="-171915" r="-50754"/>
              </a:stretch>
            </a:blipFill>
          </p:spPr>
          <p:txBody>
            <a:bodyPr/>
            <a:lstStyle/>
            <a:p>
              <a:endParaRPr lang="en-US"/>
            </a:p>
          </p:txBody>
        </p:sp>
        <p:sp>
          <p:nvSpPr>
            <p:cNvPr id="4" name="Freeform 4">
              <a:extLst>
                <a:ext uri="{FF2B5EF4-FFF2-40B4-BE49-F238E27FC236}">
                  <a16:creationId xmlns:a16="http://schemas.microsoft.com/office/drawing/2014/main" id="{11FDE0B9-4476-48C4-0AF4-CA770935CAD0}"/>
                </a:ext>
              </a:extLst>
            </p:cNvPr>
            <p:cNvSpPr/>
            <p:nvPr/>
          </p:nvSpPr>
          <p:spPr>
            <a:xfrm rot="-2700000">
              <a:off x="230171" y="5271659"/>
              <a:ext cx="18324082" cy="8241106"/>
            </a:xfrm>
            <a:custGeom>
              <a:avLst/>
              <a:gdLst/>
              <a:ahLst/>
              <a:cxnLst/>
              <a:rect l="l" t="t" r="r" b="b"/>
              <a:pathLst>
                <a:path w="18324082" h="8241106">
                  <a:moveTo>
                    <a:pt x="0" y="0"/>
                  </a:moveTo>
                  <a:lnTo>
                    <a:pt x="18324082" y="0"/>
                  </a:lnTo>
                  <a:lnTo>
                    <a:pt x="18324082" y="8241106"/>
                  </a:lnTo>
                  <a:lnTo>
                    <a:pt x="0" y="8241106"/>
                  </a:lnTo>
                  <a:lnTo>
                    <a:pt x="0" y="0"/>
                  </a:lnTo>
                  <a:close/>
                </a:path>
              </a:pathLst>
            </a:custGeom>
            <a:blipFill>
              <a:blip r:embed="rId3">
                <a:alphaModFix amt="75000"/>
                <a:extLst>
                  <a:ext uri="{96DAC541-7B7A-43D3-8B79-37D633B846F1}">
                    <asvg:svgBlip xmlns:asvg="http://schemas.microsoft.com/office/drawing/2016/SVG/main" r:embed="rId4"/>
                  </a:ext>
                </a:extLst>
              </a:blip>
              <a:stretch>
                <a:fillRect t="-61174" b="-61174"/>
              </a:stretch>
            </a:blipFill>
          </p:spPr>
          <p:txBody>
            <a:bodyPr/>
            <a:lstStyle/>
            <a:p>
              <a:endParaRPr lang="en-US"/>
            </a:p>
          </p:txBody>
        </p:sp>
        <p:sp>
          <p:nvSpPr>
            <p:cNvPr id="5" name="Freeform 5">
              <a:extLst>
                <a:ext uri="{FF2B5EF4-FFF2-40B4-BE49-F238E27FC236}">
                  <a16:creationId xmlns:a16="http://schemas.microsoft.com/office/drawing/2014/main" id="{64B5F31C-3A53-C1E5-9FF1-B69EB9D14216}"/>
                </a:ext>
              </a:extLst>
            </p:cNvPr>
            <p:cNvSpPr/>
            <p:nvPr/>
          </p:nvSpPr>
          <p:spPr>
            <a:xfrm rot="-2700000">
              <a:off x="25765753" y="16949900"/>
              <a:ext cx="11703218" cy="5576342"/>
            </a:xfrm>
            <a:custGeom>
              <a:avLst/>
              <a:gdLst/>
              <a:ahLst/>
              <a:cxnLst/>
              <a:rect l="l" t="t" r="r" b="b"/>
              <a:pathLst>
                <a:path w="11703218" h="5576342">
                  <a:moveTo>
                    <a:pt x="0" y="0"/>
                  </a:moveTo>
                  <a:lnTo>
                    <a:pt x="11703218" y="0"/>
                  </a:lnTo>
                  <a:lnTo>
                    <a:pt x="11703218" y="5576341"/>
                  </a:lnTo>
                  <a:lnTo>
                    <a:pt x="0" y="5576341"/>
                  </a:lnTo>
                  <a:lnTo>
                    <a:pt x="0" y="0"/>
                  </a:lnTo>
                  <a:close/>
                </a:path>
              </a:pathLst>
            </a:custGeom>
            <a:blipFill>
              <a:blip r:embed="rId5">
                <a:alphaModFix amt="72000"/>
                <a:extLst>
                  <a:ext uri="{96DAC541-7B7A-43D3-8B79-37D633B846F1}">
                    <asvg:svgBlip xmlns:asvg="http://schemas.microsoft.com/office/drawing/2016/SVG/main" r:embed="rId6"/>
                  </a:ext>
                </a:extLst>
              </a:blip>
              <a:stretch>
                <a:fillRect t="-54936" b="-54936"/>
              </a:stretch>
            </a:blipFill>
          </p:spPr>
          <p:txBody>
            <a:bodyPr/>
            <a:lstStyle/>
            <a:p>
              <a:endParaRPr lang="en-US"/>
            </a:p>
          </p:txBody>
        </p:sp>
      </p:grpSp>
      <p:sp>
        <p:nvSpPr>
          <p:cNvPr id="6" name="Freeform 6">
            <a:extLst>
              <a:ext uri="{FF2B5EF4-FFF2-40B4-BE49-F238E27FC236}">
                <a16:creationId xmlns:a16="http://schemas.microsoft.com/office/drawing/2014/main" id="{A2EBF9B9-ACFE-D9EC-06D0-FFF815AC832B}"/>
              </a:ext>
            </a:extLst>
          </p:cNvPr>
          <p:cNvSpPr/>
          <p:nvPr/>
        </p:nvSpPr>
        <p:spPr>
          <a:xfrm>
            <a:off x="9144000" y="8749698"/>
            <a:ext cx="7196470" cy="138836"/>
          </a:xfrm>
          <a:custGeom>
            <a:avLst/>
            <a:gdLst/>
            <a:ahLst/>
            <a:cxnLst/>
            <a:rect l="l" t="t" r="r" b="b"/>
            <a:pathLst>
              <a:path w="7196470" h="138836">
                <a:moveTo>
                  <a:pt x="0" y="0"/>
                </a:moveTo>
                <a:lnTo>
                  <a:pt x="7196470" y="0"/>
                </a:lnTo>
                <a:lnTo>
                  <a:pt x="7196470" y="138836"/>
                </a:lnTo>
                <a:lnTo>
                  <a:pt x="0" y="138836"/>
                </a:lnTo>
                <a:lnTo>
                  <a:pt x="0" y="0"/>
                </a:lnTo>
                <a:close/>
              </a:path>
            </a:pathLst>
          </a:custGeom>
          <a:blipFill>
            <a:blip r:embed="rId7">
              <a:extLst>
                <a:ext uri="{96DAC541-7B7A-43D3-8B79-37D633B846F1}">
                  <asvg:svgBlip xmlns:asvg="http://schemas.microsoft.com/office/drawing/2016/SVG/main" r:embed="rId8"/>
                </a:ext>
              </a:extLst>
            </a:blip>
            <a:stretch>
              <a:fillRect t="-2541717" b="-2541717"/>
            </a:stretch>
          </a:blipFill>
        </p:spPr>
        <p:txBody>
          <a:bodyPr/>
          <a:lstStyle/>
          <a:p>
            <a:endParaRPr lang="en-US"/>
          </a:p>
        </p:txBody>
      </p:sp>
      <p:sp>
        <p:nvSpPr>
          <p:cNvPr id="7" name="Freeform 7">
            <a:extLst>
              <a:ext uri="{FF2B5EF4-FFF2-40B4-BE49-F238E27FC236}">
                <a16:creationId xmlns:a16="http://schemas.microsoft.com/office/drawing/2014/main" id="{4CD854FB-F956-7831-DCCA-00884DF26798}"/>
              </a:ext>
            </a:extLst>
          </p:cNvPr>
          <p:cNvSpPr/>
          <p:nvPr/>
        </p:nvSpPr>
        <p:spPr>
          <a:xfrm>
            <a:off x="16232831" y="215885"/>
            <a:ext cx="1709734" cy="1237420"/>
          </a:xfrm>
          <a:custGeom>
            <a:avLst/>
            <a:gdLst/>
            <a:ahLst/>
            <a:cxnLst/>
            <a:rect l="l" t="t" r="r" b="b"/>
            <a:pathLst>
              <a:path w="1709734" h="1237420">
                <a:moveTo>
                  <a:pt x="0" y="0"/>
                </a:moveTo>
                <a:lnTo>
                  <a:pt x="1709735" y="0"/>
                </a:lnTo>
                <a:lnTo>
                  <a:pt x="1709735" y="1237420"/>
                </a:lnTo>
                <a:lnTo>
                  <a:pt x="0" y="1237420"/>
                </a:lnTo>
                <a:lnTo>
                  <a:pt x="0" y="0"/>
                </a:lnTo>
                <a:close/>
              </a:path>
            </a:pathLst>
          </a:custGeom>
          <a:blipFill>
            <a:blip r:embed="rId9"/>
            <a:stretch>
              <a:fillRect/>
            </a:stretch>
          </a:blipFill>
        </p:spPr>
        <p:txBody>
          <a:bodyPr/>
          <a:lstStyle/>
          <a:p>
            <a:endParaRPr lang="en-US"/>
          </a:p>
        </p:txBody>
      </p:sp>
      <p:grpSp>
        <p:nvGrpSpPr>
          <p:cNvPr id="8" name="Group 8">
            <a:extLst>
              <a:ext uri="{FF2B5EF4-FFF2-40B4-BE49-F238E27FC236}">
                <a16:creationId xmlns:a16="http://schemas.microsoft.com/office/drawing/2014/main" id="{96EEFB73-FE74-A4AC-8638-AFA38BA2F622}"/>
              </a:ext>
            </a:extLst>
          </p:cNvPr>
          <p:cNvGrpSpPr/>
          <p:nvPr/>
        </p:nvGrpSpPr>
        <p:grpSpPr>
          <a:xfrm>
            <a:off x="7704774" y="2585545"/>
            <a:ext cx="10070586" cy="5924319"/>
            <a:chOff x="0" y="0"/>
            <a:chExt cx="2652335" cy="1560314"/>
          </a:xfrm>
        </p:grpSpPr>
        <p:sp>
          <p:nvSpPr>
            <p:cNvPr id="9" name="Freeform 9">
              <a:extLst>
                <a:ext uri="{FF2B5EF4-FFF2-40B4-BE49-F238E27FC236}">
                  <a16:creationId xmlns:a16="http://schemas.microsoft.com/office/drawing/2014/main" id="{1B1F9D4D-D2D2-DA42-0C99-7FC11282384E}"/>
                </a:ext>
              </a:extLst>
            </p:cNvPr>
            <p:cNvSpPr/>
            <p:nvPr/>
          </p:nvSpPr>
          <p:spPr>
            <a:xfrm>
              <a:off x="0" y="0"/>
              <a:ext cx="2652335" cy="1560314"/>
            </a:xfrm>
            <a:custGeom>
              <a:avLst/>
              <a:gdLst/>
              <a:ahLst/>
              <a:cxnLst/>
              <a:rect l="l" t="t" r="r" b="b"/>
              <a:pathLst>
                <a:path w="2652335" h="1560314">
                  <a:moveTo>
                    <a:pt x="39207" y="0"/>
                  </a:moveTo>
                  <a:lnTo>
                    <a:pt x="2613128" y="0"/>
                  </a:lnTo>
                  <a:cubicBezTo>
                    <a:pt x="2623527" y="0"/>
                    <a:pt x="2633499" y="4131"/>
                    <a:pt x="2640852" y="11483"/>
                  </a:cubicBezTo>
                  <a:cubicBezTo>
                    <a:pt x="2648205" y="18836"/>
                    <a:pt x="2652335" y="28809"/>
                    <a:pt x="2652335" y="39207"/>
                  </a:cubicBezTo>
                  <a:lnTo>
                    <a:pt x="2652335" y="1521107"/>
                  </a:lnTo>
                  <a:cubicBezTo>
                    <a:pt x="2652335" y="1531506"/>
                    <a:pt x="2648205" y="1541478"/>
                    <a:pt x="2640852" y="1548831"/>
                  </a:cubicBezTo>
                  <a:cubicBezTo>
                    <a:pt x="2633499" y="1556184"/>
                    <a:pt x="2623527" y="1560314"/>
                    <a:pt x="2613128" y="1560314"/>
                  </a:cubicBezTo>
                  <a:lnTo>
                    <a:pt x="39207" y="1560314"/>
                  </a:lnTo>
                  <a:cubicBezTo>
                    <a:pt x="17554" y="1560314"/>
                    <a:pt x="0" y="1542761"/>
                    <a:pt x="0" y="1521107"/>
                  </a:cubicBezTo>
                  <a:lnTo>
                    <a:pt x="0" y="39207"/>
                  </a:lnTo>
                  <a:cubicBezTo>
                    <a:pt x="0" y="28809"/>
                    <a:pt x="4131" y="18836"/>
                    <a:pt x="11483" y="11483"/>
                  </a:cubicBezTo>
                  <a:cubicBezTo>
                    <a:pt x="18836" y="4131"/>
                    <a:pt x="28809" y="0"/>
                    <a:pt x="39207" y="0"/>
                  </a:cubicBezTo>
                  <a:close/>
                </a:path>
              </a:pathLst>
            </a:custGeom>
            <a:solidFill>
              <a:srgbClr val="FBF6F3">
                <a:alpha val="47843"/>
              </a:srgbClr>
            </a:solidFill>
          </p:spPr>
          <p:txBody>
            <a:bodyPr/>
            <a:lstStyle/>
            <a:p>
              <a:endParaRPr lang="en-US"/>
            </a:p>
          </p:txBody>
        </p:sp>
        <p:sp>
          <p:nvSpPr>
            <p:cNvPr id="10" name="TextBox 10">
              <a:extLst>
                <a:ext uri="{FF2B5EF4-FFF2-40B4-BE49-F238E27FC236}">
                  <a16:creationId xmlns:a16="http://schemas.microsoft.com/office/drawing/2014/main" id="{C70A8AE5-2934-EEE1-BB6D-554EB202D5BA}"/>
                </a:ext>
              </a:extLst>
            </p:cNvPr>
            <p:cNvSpPr txBox="1"/>
            <p:nvPr/>
          </p:nvSpPr>
          <p:spPr>
            <a:xfrm>
              <a:off x="0" y="-47625"/>
              <a:ext cx="2652335" cy="1607939"/>
            </a:xfrm>
            <a:prstGeom prst="rect">
              <a:avLst/>
            </a:prstGeom>
          </p:spPr>
          <p:txBody>
            <a:bodyPr lIns="50800" tIns="50800" rIns="50800" bIns="50800" rtlCol="0" anchor="ctr"/>
            <a:lstStyle/>
            <a:p>
              <a:pPr algn="ctr">
                <a:lnSpc>
                  <a:spcPts val="3500"/>
                </a:lnSpc>
              </a:pPr>
              <a:endParaRPr/>
            </a:p>
          </p:txBody>
        </p:sp>
      </p:grpSp>
    </p:spTree>
    <p:extLst>
      <p:ext uri="{BB962C8B-B14F-4D97-AF65-F5344CB8AC3E}">
        <p14:creationId xmlns:p14="http://schemas.microsoft.com/office/powerpoint/2010/main" val="39724674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AutoShape 2"/>
          <p:cNvSpPr/>
          <p:nvPr/>
        </p:nvSpPr>
        <p:spPr>
          <a:xfrm rot="-5400000">
            <a:off x="4692658" y="5142446"/>
            <a:ext cx="10294416" cy="0"/>
          </a:xfrm>
          <a:prstGeom prst="line">
            <a:avLst/>
          </a:prstGeom>
          <a:ln w="9525" cap="rnd">
            <a:solidFill>
              <a:srgbClr val="BFD730"/>
            </a:solidFill>
            <a:prstDash val="solid"/>
            <a:headEnd type="none" w="sm" len="sm"/>
            <a:tailEnd type="none" w="sm" len="sm"/>
          </a:ln>
        </p:spPr>
        <p:txBody>
          <a:bodyPr/>
          <a:lstStyle/>
          <a:p>
            <a:endParaRPr lang="en-US"/>
          </a:p>
        </p:txBody>
      </p:sp>
      <p:sp>
        <p:nvSpPr>
          <p:cNvPr id="3" name="Freeform 3"/>
          <p:cNvSpPr/>
          <p:nvPr/>
        </p:nvSpPr>
        <p:spPr>
          <a:xfrm>
            <a:off x="951784" y="1328603"/>
            <a:ext cx="8187995" cy="5926061"/>
          </a:xfrm>
          <a:custGeom>
            <a:avLst/>
            <a:gdLst/>
            <a:ahLst/>
            <a:cxnLst/>
            <a:rect l="l" t="t" r="r" b="b"/>
            <a:pathLst>
              <a:path w="8187995" h="5926061">
                <a:moveTo>
                  <a:pt x="0" y="0"/>
                </a:moveTo>
                <a:lnTo>
                  <a:pt x="8187995" y="0"/>
                </a:lnTo>
                <a:lnTo>
                  <a:pt x="8187995" y="5926061"/>
                </a:lnTo>
                <a:lnTo>
                  <a:pt x="0" y="5926061"/>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10539954" y="3349413"/>
            <a:ext cx="7216979" cy="3905251"/>
          </a:xfrm>
          <a:prstGeom prst="rect">
            <a:avLst/>
          </a:prstGeom>
        </p:spPr>
        <p:txBody>
          <a:bodyPr lIns="0" tIns="0" rIns="0" bIns="0" rtlCol="0" anchor="t">
            <a:spAutoFit/>
          </a:bodyPr>
          <a:lstStyle/>
          <a:p>
            <a:pPr algn="l">
              <a:lnSpc>
                <a:spcPts val="7799"/>
              </a:lnSpc>
            </a:pPr>
            <a:r>
              <a:rPr lang="en-US" sz="5999" b="1">
                <a:solidFill>
                  <a:srgbClr val="0077A0"/>
                </a:solidFill>
                <a:latin typeface="HK Grotesk Bold"/>
                <a:ea typeface="HK Grotesk Bold"/>
                <a:cs typeface="HK Grotesk Bold"/>
                <a:sym typeface="HK Grotesk Bold"/>
              </a:rPr>
              <a:t>Building the future of work with </a:t>
            </a:r>
          </a:p>
          <a:p>
            <a:pPr algn="l">
              <a:lnSpc>
                <a:spcPts val="7799"/>
              </a:lnSpc>
            </a:pPr>
            <a:r>
              <a:rPr lang="en-US" sz="5999" b="1">
                <a:solidFill>
                  <a:srgbClr val="D80B8C"/>
                </a:solidFill>
                <a:latin typeface="HK Grotesk Bold"/>
                <a:ea typeface="HK Grotesk Bold"/>
                <a:cs typeface="HK Grotesk Bold"/>
                <a:sym typeface="HK Grotesk Bold"/>
              </a:rPr>
              <a:t>NEURODIVERSITY </a:t>
            </a:r>
          </a:p>
          <a:p>
            <a:pPr algn="l">
              <a:lnSpc>
                <a:spcPts val="7799"/>
              </a:lnSpc>
            </a:pPr>
            <a:r>
              <a:rPr lang="en-US" sz="5999" b="1">
                <a:solidFill>
                  <a:srgbClr val="0077A0"/>
                </a:solidFill>
                <a:latin typeface="HK Grotesk Bold"/>
                <a:ea typeface="HK Grotesk Bold"/>
                <a:cs typeface="HK Grotesk Bold"/>
                <a:sym typeface="HK Grotesk Bold"/>
              </a:rPr>
              <a:t>in mind</a:t>
            </a:r>
          </a:p>
        </p:txBody>
      </p:sp>
      <p:pic>
        <p:nvPicPr>
          <p:cNvPr id="5" name="Picture 5"/>
          <p:cNvPicPr>
            <a:picLocks noChangeAspect="1"/>
          </p:cNvPicPr>
          <p:nvPr/>
        </p:nvPicPr>
        <p:blipFill>
          <a:blip r:embed="rId3"/>
          <a:stretch>
            <a:fillRect/>
          </a:stretch>
        </p:blipFill>
        <p:spPr>
          <a:xfrm>
            <a:off x="14074140" y="6571371"/>
            <a:ext cx="3474720" cy="3474720"/>
          </a:xfrm>
          <a:prstGeom prst="rect">
            <a:avLst/>
          </a:prstGeom>
        </p:spPr>
      </p:pic>
      <p:sp>
        <p:nvSpPr>
          <p:cNvPr id="6" name="TextBox 6"/>
          <p:cNvSpPr txBox="1"/>
          <p:nvPr/>
        </p:nvSpPr>
        <p:spPr>
          <a:xfrm>
            <a:off x="1106406" y="7768027"/>
            <a:ext cx="8037594" cy="962026"/>
          </a:xfrm>
          <a:prstGeom prst="rect">
            <a:avLst/>
          </a:prstGeom>
        </p:spPr>
        <p:txBody>
          <a:bodyPr lIns="0" tIns="0" rIns="0" bIns="0" rtlCol="0" anchor="t">
            <a:spAutoFit/>
          </a:bodyPr>
          <a:lstStyle/>
          <a:p>
            <a:pPr algn="l">
              <a:lnSpc>
                <a:spcPts val="7799"/>
              </a:lnSpc>
            </a:pPr>
            <a:r>
              <a:rPr lang="en-US" sz="5999" b="1">
                <a:solidFill>
                  <a:srgbClr val="0077A0"/>
                </a:solidFill>
                <a:latin typeface="HK Grotesk Bold"/>
                <a:ea typeface="HK Grotesk Bold"/>
                <a:cs typeface="HK Grotesk Bold"/>
                <a:sym typeface="HK Grotesk Bold"/>
              </a:rPr>
              <a:t>inclusivechange.co.uk</a:t>
            </a:r>
          </a:p>
        </p:txBody>
      </p:sp>
      <p:sp>
        <p:nvSpPr>
          <p:cNvPr id="7" name="TextBox 7"/>
          <p:cNvSpPr txBox="1"/>
          <p:nvPr/>
        </p:nvSpPr>
        <p:spPr>
          <a:xfrm>
            <a:off x="1102185" y="8939212"/>
            <a:ext cx="8037594" cy="962026"/>
          </a:xfrm>
          <a:prstGeom prst="rect">
            <a:avLst/>
          </a:prstGeom>
        </p:spPr>
        <p:txBody>
          <a:bodyPr lIns="0" tIns="0" rIns="0" bIns="0" rtlCol="0" anchor="t">
            <a:spAutoFit/>
          </a:bodyPr>
          <a:lstStyle/>
          <a:p>
            <a:pPr algn="l">
              <a:lnSpc>
                <a:spcPts val="7799"/>
              </a:lnSpc>
            </a:pPr>
            <a:r>
              <a:rPr lang="en-US" sz="5999" b="1">
                <a:solidFill>
                  <a:srgbClr val="0077A0"/>
                </a:solidFill>
                <a:latin typeface="HK Grotesk Bold"/>
                <a:ea typeface="HK Grotesk Bold"/>
                <a:cs typeface="HK Grotesk Bold"/>
                <a:sym typeface="HK Grotesk Bold"/>
              </a:rPr>
              <a:t>icaw-cic.com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5D6CB"/>
        </a:solidFill>
        <a:effectLst/>
      </p:bgPr>
    </p:bg>
    <p:spTree>
      <p:nvGrpSpPr>
        <p:cNvPr id="1" name="Shape 255"/>
        <p:cNvGrpSpPr/>
        <p:nvPr/>
      </p:nvGrpSpPr>
      <p:grpSpPr>
        <a:xfrm>
          <a:off x="0" y="0"/>
          <a:ext cx="0" cy="0"/>
          <a:chOff x="0" y="0"/>
          <a:chExt cx="0" cy="0"/>
        </a:xfrm>
      </p:grpSpPr>
      <p:sp>
        <p:nvSpPr>
          <p:cNvPr id="256" name="Google Shape;256;p23"/>
          <p:cNvSpPr/>
          <p:nvPr/>
        </p:nvSpPr>
        <p:spPr>
          <a:xfrm rot="8100000">
            <a:off x="-9181388" y="-3083709"/>
            <a:ext cx="13750704" cy="6184266"/>
          </a:xfrm>
          <a:custGeom>
            <a:avLst/>
            <a:gdLst/>
            <a:ahLst/>
            <a:cxnLst/>
            <a:rect l="l" t="t" r="r" b="b"/>
            <a:pathLst>
              <a:path w="9162041" h="4120553" extrusionOk="0">
                <a:moveTo>
                  <a:pt x="9162041" y="4120552"/>
                </a:moveTo>
                <a:lnTo>
                  <a:pt x="0" y="4120552"/>
                </a:lnTo>
                <a:lnTo>
                  <a:pt x="0" y="0"/>
                </a:lnTo>
                <a:lnTo>
                  <a:pt x="9162041" y="0"/>
                </a:lnTo>
                <a:lnTo>
                  <a:pt x="9162041" y="4120552"/>
                </a:lnTo>
                <a:close/>
              </a:path>
            </a:pathLst>
          </a:custGeom>
          <a:blipFill rotWithShape="1">
            <a:blip r:embed="rId3">
              <a:alphaModFix amt="75000"/>
            </a:blip>
            <a:stretch>
              <a:fillRect t="-61165" b="-61165"/>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257" name="Google Shape;257;p23"/>
          <p:cNvSpPr/>
          <p:nvPr/>
        </p:nvSpPr>
        <p:spPr>
          <a:xfrm rot="-2700000">
            <a:off x="12906565" y="8783770"/>
            <a:ext cx="8777414" cy="4182257"/>
          </a:xfrm>
          <a:custGeom>
            <a:avLst/>
            <a:gdLst/>
            <a:ahLst/>
            <a:cxnLst/>
            <a:rect l="l" t="t" r="r" b="b"/>
            <a:pathLst>
              <a:path w="5851609" h="2788171" extrusionOk="0">
                <a:moveTo>
                  <a:pt x="0" y="0"/>
                </a:moveTo>
                <a:lnTo>
                  <a:pt x="5851609" y="0"/>
                </a:lnTo>
                <a:lnTo>
                  <a:pt x="5851609" y="2788171"/>
                </a:lnTo>
                <a:lnTo>
                  <a:pt x="0" y="2788171"/>
                </a:lnTo>
                <a:lnTo>
                  <a:pt x="0" y="0"/>
                </a:lnTo>
                <a:close/>
              </a:path>
            </a:pathLst>
          </a:custGeom>
          <a:blipFill rotWithShape="1">
            <a:blip r:embed="rId4">
              <a:alphaModFix amt="72000"/>
            </a:blip>
            <a:stretch>
              <a:fillRect t="-54927" b="-54927"/>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cxnSp>
        <p:nvCxnSpPr>
          <p:cNvPr id="258" name="Google Shape;258;p23"/>
          <p:cNvCxnSpPr>
            <a:cxnSpLocks/>
          </p:cNvCxnSpPr>
          <p:nvPr/>
        </p:nvCxnSpPr>
        <p:spPr>
          <a:xfrm flipV="1">
            <a:off x="10171025" y="0"/>
            <a:ext cx="0" cy="10354644"/>
          </a:xfrm>
          <a:prstGeom prst="straightConnector1">
            <a:avLst/>
          </a:prstGeom>
          <a:noFill/>
          <a:ln w="38100" cap="flat" cmpd="sng">
            <a:solidFill>
              <a:srgbClr val="000000"/>
            </a:solidFill>
            <a:prstDash val="solid"/>
            <a:round/>
            <a:headEnd type="none" w="sm" len="sm"/>
            <a:tailEnd type="none" w="sm" len="sm"/>
          </a:ln>
        </p:spPr>
      </p:cxnSp>
      <p:sp>
        <p:nvSpPr>
          <p:cNvPr id="259" name="Google Shape;259;p23"/>
          <p:cNvSpPr/>
          <p:nvPr/>
        </p:nvSpPr>
        <p:spPr>
          <a:xfrm>
            <a:off x="16537575" y="8632458"/>
            <a:ext cx="1515390" cy="1515390"/>
          </a:xfrm>
          <a:custGeom>
            <a:avLst/>
            <a:gdLst/>
            <a:ahLst/>
            <a:cxnLst/>
            <a:rect l="l" t="t" r="r" b="b"/>
            <a:pathLst>
              <a:path w="1010260" h="1010260" extrusionOk="0">
                <a:moveTo>
                  <a:pt x="0" y="0"/>
                </a:moveTo>
                <a:lnTo>
                  <a:pt x="1010260" y="0"/>
                </a:lnTo>
                <a:lnTo>
                  <a:pt x="1010260" y="1010260"/>
                </a:lnTo>
                <a:lnTo>
                  <a:pt x="0" y="1010260"/>
                </a:lnTo>
                <a:lnTo>
                  <a:pt x="0" y="0"/>
                </a:lnTo>
                <a:close/>
              </a:path>
            </a:pathLst>
          </a:custGeom>
          <a:blipFill rotWithShape="1">
            <a:blip r:embed="rId5">
              <a:alphaModFix/>
            </a:blip>
            <a:stretch>
              <a:fillRect/>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260" name="Google Shape;260;p23"/>
          <p:cNvSpPr txBox="1"/>
          <p:nvPr/>
        </p:nvSpPr>
        <p:spPr>
          <a:xfrm>
            <a:off x="868399" y="1830883"/>
            <a:ext cx="8502300" cy="7191008"/>
          </a:xfrm>
          <a:prstGeom prst="rect">
            <a:avLst/>
          </a:prstGeom>
          <a:noFill/>
          <a:ln>
            <a:noFill/>
          </a:ln>
        </p:spPr>
        <p:txBody>
          <a:bodyPr spcFirstLastPara="1" wrap="square" lIns="0" tIns="0" rIns="0" bIns="0" anchor="t" anchorCtr="0">
            <a:spAutoFit/>
          </a:bodyPr>
          <a:lstStyle/>
          <a:p>
            <a:pPr marL="571500" indent="-571500">
              <a:lnSpc>
                <a:spcPct val="117999"/>
              </a:lnSpc>
              <a:buClr>
                <a:srgbClr val="000000"/>
              </a:buClr>
              <a:buSzPct val="100000"/>
              <a:buFont typeface="Arial" panose="020B0604020202020204" pitchFamily="34" charset="0"/>
              <a:buChar char="•"/>
            </a:pPr>
            <a:r>
              <a:rPr lang="en-GB" sz="4400" dirty="0">
                <a:solidFill>
                  <a:srgbClr val="24221D"/>
                </a:solidFill>
                <a:latin typeface="Avenir"/>
                <a:ea typeface="Avenir"/>
                <a:cs typeface="Avenir"/>
                <a:sym typeface="Avenir"/>
              </a:rPr>
              <a:t>This session will be 2 hours</a:t>
            </a:r>
          </a:p>
          <a:p>
            <a:pPr marL="571500" indent="-571500">
              <a:lnSpc>
                <a:spcPct val="117999"/>
              </a:lnSpc>
              <a:buClr>
                <a:srgbClr val="000000"/>
              </a:buClr>
              <a:buSzPct val="100000"/>
              <a:buFont typeface="Arial" panose="020B0604020202020204" pitchFamily="34" charset="0"/>
              <a:buChar char="•"/>
            </a:pPr>
            <a:r>
              <a:rPr lang="en-GB" sz="4400" dirty="0">
                <a:solidFill>
                  <a:srgbClr val="24221D"/>
                </a:solidFill>
                <a:latin typeface="Avenir"/>
                <a:ea typeface="Avenir"/>
                <a:cs typeface="Avenir"/>
                <a:sym typeface="Avenir"/>
              </a:rPr>
              <a:t>There will be a break </a:t>
            </a:r>
          </a:p>
          <a:p>
            <a:pPr marL="571500" indent="-571500">
              <a:lnSpc>
                <a:spcPct val="117999"/>
              </a:lnSpc>
              <a:buClr>
                <a:srgbClr val="000000"/>
              </a:buClr>
              <a:buSzPct val="100000"/>
              <a:buFont typeface="Arial" panose="020B0604020202020204" pitchFamily="34" charset="0"/>
              <a:buChar char="•"/>
            </a:pPr>
            <a:r>
              <a:rPr lang="en-GB" sz="4400" dirty="0">
                <a:solidFill>
                  <a:srgbClr val="24221D"/>
                </a:solidFill>
                <a:latin typeface="Avenir"/>
                <a:ea typeface="Avenir"/>
                <a:cs typeface="Avenir"/>
                <a:sym typeface="Avenir"/>
              </a:rPr>
              <a:t>We will have breakout rooms </a:t>
            </a:r>
          </a:p>
          <a:p>
            <a:pPr marL="571500" indent="-571500">
              <a:lnSpc>
                <a:spcPct val="117999"/>
              </a:lnSpc>
              <a:buClr>
                <a:srgbClr val="000000"/>
              </a:buClr>
              <a:buSzPct val="100000"/>
              <a:buFont typeface="Arial" panose="020B0604020202020204" pitchFamily="34" charset="0"/>
              <a:buChar char="•"/>
            </a:pPr>
            <a:r>
              <a:rPr lang="en-GB" sz="4400" dirty="0">
                <a:solidFill>
                  <a:srgbClr val="24221D"/>
                </a:solidFill>
                <a:latin typeface="Avenir"/>
                <a:ea typeface="Avenir"/>
                <a:cs typeface="Avenir"/>
                <a:sym typeface="Avenir"/>
              </a:rPr>
              <a:t>There will be interaction – we can use chat and </a:t>
            </a:r>
            <a:r>
              <a:rPr lang="en-GB" sz="4400" dirty="0" err="1">
                <a:solidFill>
                  <a:srgbClr val="24221D"/>
                </a:solidFill>
                <a:latin typeface="Avenir"/>
                <a:ea typeface="Avenir"/>
                <a:cs typeface="Avenir"/>
                <a:sym typeface="Avenir"/>
              </a:rPr>
              <a:t>Slido</a:t>
            </a:r>
            <a:endParaRPr lang="en-GB" sz="4400" dirty="0">
              <a:solidFill>
                <a:srgbClr val="24221D"/>
              </a:solidFill>
              <a:latin typeface="Avenir"/>
              <a:ea typeface="Avenir"/>
              <a:cs typeface="Avenir"/>
              <a:sym typeface="Avenir"/>
            </a:endParaRPr>
          </a:p>
          <a:p>
            <a:pPr marL="571500" indent="-571500">
              <a:lnSpc>
                <a:spcPct val="117999"/>
              </a:lnSpc>
              <a:buClr>
                <a:srgbClr val="000000"/>
              </a:buClr>
              <a:buSzPct val="100000"/>
              <a:buFont typeface="Arial" panose="020B0604020202020204" pitchFamily="34" charset="0"/>
              <a:buChar char="•"/>
            </a:pPr>
            <a:r>
              <a:rPr lang="en-GB" sz="4400" dirty="0">
                <a:solidFill>
                  <a:srgbClr val="24221D"/>
                </a:solidFill>
                <a:latin typeface="Avenir"/>
                <a:ea typeface="Avenir"/>
                <a:cs typeface="Avenir"/>
                <a:sym typeface="Avenir"/>
              </a:rPr>
              <a:t>Feel free to have cameras on or off</a:t>
            </a:r>
          </a:p>
          <a:p>
            <a:pPr marL="571500" indent="-571500">
              <a:lnSpc>
                <a:spcPct val="117999"/>
              </a:lnSpc>
              <a:buClr>
                <a:srgbClr val="000000"/>
              </a:buClr>
              <a:buSzPct val="100000"/>
              <a:buFont typeface="Arial" panose="020B0604020202020204" pitchFamily="34" charset="0"/>
              <a:buChar char="•"/>
            </a:pPr>
            <a:r>
              <a:rPr lang="en-GB" sz="4400" dirty="0">
                <a:solidFill>
                  <a:srgbClr val="24221D"/>
                </a:solidFill>
                <a:latin typeface="Avenir"/>
                <a:ea typeface="Avenir"/>
                <a:cs typeface="Avenir"/>
                <a:sym typeface="Avenir"/>
              </a:rPr>
              <a:t>Feel free to doodle, fidget, eat or drink – but on Mute please</a:t>
            </a:r>
          </a:p>
        </p:txBody>
      </p:sp>
      <p:sp>
        <p:nvSpPr>
          <p:cNvPr id="261" name="Google Shape;261;p23"/>
          <p:cNvSpPr txBox="1"/>
          <p:nvPr/>
        </p:nvSpPr>
        <p:spPr>
          <a:xfrm>
            <a:off x="8781396" y="5421173"/>
            <a:ext cx="488652" cy="2078839"/>
          </a:xfrm>
          <a:prstGeom prst="rect">
            <a:avLst/>
          </a:prstGeom>
          <a:noFill/>
          <a:ln>
            <a:noFill/>
          </a:ln>
        </p:spPr>
        <p:txBody>
          <a:bodyPr spcFirstLastPara="1" wrap="square" lIns="0" tIns="0" rIns="0" bIns="0" anchor="t" anchorCtr="0">
            <a:spAutoFit/>
          </a:bodyPr>
          <a:lstStyle/>
          <a:p>
            <a:pPr algn="ctr">
              <a:lnSpc>
                <a:spcPct val="118003"/>
              </a:lnSpc>
              <a:buClr>
                <a:srgbClr val="000000"/>
              </a:buClr>
              <a:buSzPts val="7632"/>
            </a:pPr>
            <a:r>
              <a:rPr lang="en-US" sz="11448" b="1">
                <a:solidFill>
                  <a:srgbClr val="662D91"/>
                </a:solidFill>
                <a:latin typeface="Maven Pro"/>
                <a:ea typeface="Maven Pro"/>
                <a:cs typeface="Maven Pro"/>
                <a:sym typeface="Maven Pro"/>
              </a:rPr>
              <a:t> </a:t>
            </a:r>
            <a:endParaRPr sz="2100">
              <a:solidFill>
                <a:srgbClr val="000000"/>
              </a:solidFill>
              <a:latin typeface="Arial"/>
              <a:ea typeface="Arial"/>
              <a:cs typeface="Arial"/>
              <a:sym typeface="Arial"/>
            </a:endParaRPr>
          </a:p>
        </p:txBody>
      </p:sp>
      <p:sp>
        <p:nvSpPr>
          <p:cNvPr id="262" name="Google Shape;262;p23"/>
          <p:cNvSpPr txBox="1"/>
          <p:nvPr/>
        </p:nvSpPr>
        <p:spPr>
          <a:xfrm>
            <a:off x="10969945" y="1830883"/>
            <a:ext cx="6050639" cy="4157677"/>
          </a:xfrm>
          <a:prstGeom prst="rect">
            <a:avLst/>
          </a:prstGeom>
          <a:noFill/>
          <a:ln>
            <a:noFill/>
          </a:ln>
        </p:spPr>
        <p:txBody>
          <a:bodyPr spcFirstLastPara="1" wrap="square" lIns="0" tIns="0" rIns="0" bIns="0" anchor="t" anchorCtr="0">
            <a:spAutoFit/>
          </a:bodyPr>
          <a:lstStyle/>
          <a:p>
            <a:pPr>
              <a:lnSpc>
                <a:spcPct val="118003"/>
              </a:lnSpc>
              <a:buClr>
                <a:srgbClr val="000000"/>
              </a:buClr>
              <a:buSzPts val="7632"/>
            </a:pPr>
            <a:r>
              <a:rPr lang="en-GB" sz="11448" b="1" dirty="0">
                <a:solidFill>
                  <a:srgbClr val="24221D"/>
                </a:solidFill>
                <a:latin typeface="Open Sans"/>
                <a:ea typeface="Open Sans"/>
                <a:cs typeface="Open Sans"/>
                <a:sym typeface="Open Sans"/>
              </a:rPr>
              <a:t>Before we start</a:t>
            </a:r>
            <a:endParaRPr sz="2100" dirty="0">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AC24C9-7A9A-1421-FAF9-BFD964AB9ABE}"/>
              </a:ext>
            </a:extLst>
          </p:cNvPr>
          <p:cNvSpPr/>
          <p:nvPr>
            <p:custDataLst>
              <p:tags r:id="rId2"/>
            </p:custDataLst>
          </p:nvPr>
        </p:nvSpPr>
        <p:spPr>
          <a:xfrm>
            <a:off x="667040" y="2614055"/>
            <a:ext cx="3557544" cy="3557544"/>
          </a:xfrm>
          <a:prstGeom prst="rect">
            <a:avLst/>
          </a:prstGeom>
          <a:blipFill>
            <a:blip r:embed="rId5">
              <a:extLst>
                <a:ext uri="{96DAC541-7B7A-43D3-8B79-37D633B846F1}">
                  <asvg:svgBlip xmlns:asvg="http://schemas.microsoft.com/office/drawing/2016/SVG/main" r:embed="rId6"/>
                </a:ext>
              </a:extLst>
            </a:blip>
            <a:stretch>
              <a:fillRect/>
            </a:stretch>
          </a:blip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A5BEAE2-5979-935B-2EF9-6F8D63879DCE}"/>
              </a:ext>
            </a:extLst>
          </p:cNvPr>
          <p:cNvSpPr/>
          <p:nvPr>
            <p:custDataLst>
              <p:tags r:id="rId3"/>
            </p:custDataLst>
          </p:nvPr>
        </p:nvSpPr>
        <p:spPr>
          <a:xfrm>
            <a:off x="4669277" y="1501346"/>
            <a:ext cx="12729337" cy="5782962"/>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a:solidFill>
                  <a:srgbClr val="000000"/>
                </a:solidFill>
              </a:rPr>
              <a:t>Join at slido.com</a:t>
            </a:r>
            <a:br>
              <a:rPr lang="en-US" sz="4000" b="1">
                <a:solidFill>
                  <a:srgbClr val="000000"/>
                </a:solidFill>
              </a:rPr>
            </a:br>
            <a:r>
              <a:rPr lang="en-US" sz="4000" b="1">
                <a:solidFill>
                  <a:srgbClr val="000000"/>
                </a:solidFill>
              </a:rPr>
              <a:t>#3387242</a:t>
            </a:r>
          </a:p>
        </p:txBody>
      </p:sp>
      <p:sp>
        <p:nvSpPr>
          <p:cNvPr id="4" name="Rectangle 3">
            <a:extLst>
              <a:ext uri="{FF2B5EF4-FFF2-40B4-BE49-F238E27FC236}">
                <a16:creationId xmlns:a16="http://schemas.microsoft.com/office/drawing/2014/main" id="{D502224E-1A82-57CC-9708-C6A05B52763D}"/>
              </a:ext>
            </a:extLst>
          </p:cNvPr>
          <p:cNvSpPr/>
          <p:nvPr/>
        </p:nvSpPr>
        <p:spPr>
          <a:xfrm>
            <a:off x="0" y="8730049"/>
            <a:ext cx="18288000" cy="1556951"/>
          </a:xfrm>
          <a:prstGeom prst="rect">
            <a:avLst/>
          </a:prstGeom>
          <a:solidFill>
            <a:srgbClr val="198038"/>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lIns="1111733" tIns="389238" rIns="2779331" bIns="305830" rtlCol="0" anchor="ctr">
            <a:normAutofit/>
          </a:bodyPr>
          <a:lstStyle/>
          <a:p>
            <a:r>
              <a:rPr lang="en-US" sz="2600">
                <a:solidFill>
                  <a:srgbClr val="FFFFFF"/>
                </a:solidFill>
              </a:rPr>
              <a:t>The </a:t>
            </a:r>
            <a:r>
              <a:rPr lang="en-US" sz="2600">
                <a:solidFill>
                  <a:srgbClr val="FFFFFF"/>
                </a:solidFill>
                <a:hlinkClick r:id="rId7">
                  <a:extLst>
                    <a:ext uri="{A12FA001-AC4F-418D-AE19-62706E023703}">
                      <ahyp:hlinkClr xmlns:ahyp="http://schemas.microsoft.com/office/drawing/2018/hyperlinkcolor" val="tx"/>
                    </a:ext>
                  </a:extLst>
                </a:hlinkClick>
              </a:rPr>
              <a:t>Slido app</a:t>
            </a:r>
            <a:r>
              <a:rPr lang="en-US" sz="2600">
                <a:solidFill>
                  <a:srgbClr val="FFFFFF"/>
                </a:solidFill>
              </a:rPr>
              <a:t> must be installed on every computer you’re presenting from</a:t>
            </a:r>
          </a:p>
        </p:txBody>
      </p:sp>
      <p:pic>
        <p:nvPicPr>
          <p:cNvPr id="6" name="Graphic 5">
            <a:extLst>
              <a:ext uri="{FF2B5EF4-FFF2-40B4-BE49-F238E27FC236}">
                <a16:creationId xmlns:a16="http://schemas.microsoft.com/office/drawing/2014/main" id="{C75C29E5-2E36-ABDA-134C-F7395DE167E9}"/>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444693" y="9286177"/>
            <a:ext cx="444693" cy="444693"/>
          </a:xfrm>
          <a:prstGeom prst="rect">
            <a:avLst/>
          </a:prstGeom>
        </p:spPr>
      </p:pic>
      <p:sp>
        <p:nvSpPr>
          <p:cNvPr id="7" name="Trapezium 6">
            <a:extLst>
              <a:ext uri="{FF2B5EF4-FFF2-40B4-BE49-F238E27FC236}">
                <a16:creationId xmlns:a16="http://schemas.microsoft.com/office/drawing/2014/main" id="{5697C5C6-E7B5-D444-2C9F-45BBCD68C233}"/>
              </a:ext>
            </a:extLst>
          </p:cNvPr>
          <p:cNvSpPr/>
          <p:nvPr/>
        </p:nvSpPr>
        <p:spPr>
          <a:xfrm rot="2700000">
            <a:off x="14430556" y="772386"/>
            <a:ext cx="5002797" cy="1167319"/>
          </a:xfrm>
          <a:prstGeom prst="trapezoid">
            <a:avLst>
              <a:gd name="adj" fmla="val 100000"/>
            </a:avLst>
          </a:prstGeom>
          <a:solidFill>
            <a:srgbClr val="EDFAF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a:bodyPr>
          <a:lstStyle/>
          <a:p>
            <a:pPr algn="ctr"/>
            <a:r>
              <a:rPr lang="en-US" sz="2600" b="1">
                <a:solidFill>
                  <a:srgbClr val="198038"/>
                </a:solidFill>
              </a:rPr>
              <a:t>Do not edit
</a:t>
            </a:r>
            <a:r>
              <a:rPr lang="en-US" sz="2200">
                <a:solidFill>
                  <a:srgbClr val="198038"/>
                </a:solidFill>
                <a:hlinkClick r:id="rId10">
                  <a:extLst>
                    <a:ext uri="{A12FA001-AC4F-418D-AE19-62706E023703}">
                      <ahyp:hlinkClr xmlns:ahyp="http://schemas.microsoft.com/office/drawing/2018/hyperlinkcolor" val="tx"/>
                    </a:ext>
                  </a:extLst>
                </a:hlinkClick>
              </a:rPr>
              <a:t>How to change the design</a:t>
            </a:r>
            <a:endParaRPr lang="en-US" sz="2200">
              <a:solidFill>
                <a:srgbClr val="198038"/>
              </a:solidFill>
            </a:endParaRPr>
          </a:p>
        </p:txBody>
      </p:sp>
      <p:pic>
        <p:nvPicPr>
          <p:cNvPr id="9" name="Graphic 8">
            <a:extLst>
              <a:ext uri="{FF2B5EF4-FFF2-40B4-BE49-F238E27FC236}">
                <a16:creationId xmlns:a16="http://schemas.microsoft.com/office/drawing/2014/main" id="{D45A6B81-FFAA-B5A3-3B15-9B1D5DC4273D}"/>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16120123" y="9230591"/>
            <a:ext cx="1667599" cy="555866"/>
          </a:xfrm>
          <a:prstGeom prst="rect">
            <a:avLst/>
          </a:prstGeom>
        </p:spPr>
      </p:pic>
    </p:spTree>
    <p:custDataLst>
      <p:tags r:id="rId1"/>
    </p:custDataLst>
    <p:extLst>
      <p:ext uri="{BB962C8B-B14F-4D97-AF65-F5344CB8AC3E}">
        <p14:creationId xmlns:p14="http://schemas.microsoft.com/office/powerpoint/2010/main" val="550863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999474" y="-5329977"/>
            <a:ext cx="28294957" cy="22683500"/>
            <a:chOff x="0" y="0"/>
            <a:chExt cx="37726609" cy="30244666"/>
          </a:xfrm>
        </p:grpSpPr>
        <p:sp>
          <p:nvSpPr>
            <p:cNvPr id="3" name="Freeform 3"/>
            <p:cNvSpPr/>
            <p:nvPr/>
          </p:nvSpPr>
          <p:spPr>
            <a:xfrm rot="581744">
              <a:off x="4696893" y="7586665"/>
              <a:ext cx="29817541" cy="20292049"/>
            </a:xfrm>
            <a:custGeom>
              <a:avLst/>
              <a:gdLst/>
              <a:ahLst/>
              <a:cxnLst/>
              <a:rect l="l" t="t" r="r" b="b"/>
              <a:pathLst>
                <a:path w="29817541" h="20292049">
                  <a:moveTo>
                    <a:pt x="0" y="0"/>
                  </a:moveTo>
                  <a:lnTo>
                    <a:pt x="29817541" y="0"/>
                  </a:lnTo>
                  <a:lnTo>
                    <a:pt x="29817541" y="20292049"/>
                  </a:lnTo>
                  <a:lnTo>
                    <a:pt x="0" y="20292049"/>
                  </a:lnTo>
                  <a:lnTo>
                    <a:pt x="0" y="0"/>
                  </a:lnTo>
                  <a:close/>
                </a:path>
              </a:pathLst>
            </a:custGeom>
            <a:blipFill>
              <a:blip r:embed="rId2">
                <a:alphaModFix amt="65000"/>
              </a:blip>
              <a:stretch>
                <a:fillRect l="-171915" r="-50754"/>
              </a:stretch>
            </a:blipFill>
          </p:spPr>
          <p:txBody>
            <a:bodyPr/>
            <a:lstStyle/>
            <a:p>
              <a:endParaRPr lang="en-US"/>
            </a:p>
          </p:txBody>
        </p:sp>
        <p:sp>
          <p:nvSpPr>
            <p:cNvPr id="4" name="Freeform 4"/>
            <p:cNvSpPr/>
            <p:nvPr/>
          </p:nvSpPr>
          <p:spPr>
            <a:xfrm rot="-2700000">
              <a:off x="230171" y="5271659"/>
              <a:ext cx="18324082" cy="8241106"/>
            </a:xfrm>
            <a:custGeom>
              <a:avLst/>
              <a:gdLst/>
              <a:ahLst/>
              <a:cxnLst/>
              <a:rect l="l" t="t" r="r" b="b"/>
              <a:pathLst>
                <a:path w="18324082" h="8241106">
                  <a:moveTo>
                    <a:pt x="0" y="0"/>
                  </a:moveTo>
                  <a:lnTo>
                    <a:pt x="18324082" y="0"/>
                  </a:lnTo>
                  <a:lnTo>
                    <a:pt x="18324082" y="8241106"/>
                  </a:lnTo>
                  <a:lnTo>
                    <a:pt x="0" y="8241106"/>
                  </a:lnTo>
                  <a:lnTo>
                    <a:pt x="0" y="0"/>
                  </a:lnTo>
                  <a:close/>
                </a:path>
              </a:pathLst>
            </a:custGeom>
            <a:blipFill>
              <a:blip r:embed="rId3">
                <a:alphaModFix amt="75000"/>
                <a:extLst>
                  <a:ext uri="{96DAC541-7B7A-43D3-8B79-37D633B846F1}">
                    <asvg:svgBlip xmlns:asvg="http://schemas.microsoft.com/office/drawing/2016/SVG/main" r:embed="rId4"/>
                  </a:ext>
                </a:extLst>
              </a:blip>
              <a:stretch>
                <a:fillRect t="-61174" b="-61174"/>
              </a:stretch>
            </a:blipFill>
          </p:spPr>
          <p:txBody>
            <a:bodyPr/>
            <a:lstStyle/>
            <a:p>
              <a:endParaRPr lang="en-US"/>
            </a:p>
          </p:txBody>
        </p:sp>
        <p:sp>
          <p:nvSpPr>
            <p:cNvPr id="5" name="Freeform 5"/>
            <p:cNvSpPr/>
            <p:nvPr/>
          </p:nvSpPr>
          <p:spPr>
            <a:xfrm rot="-2700000">
              <a:off x="25765753" y="16949900"/>
              <a:ext cx="11703218" cy="5576342"/>
            </a:xfrm>
            <a:custGeom>
              <a:avLst/>
              <a:gdLst/>
              <a:ahLst/>
              <a:cxnLst/>
              <a:rect l="l" t="t" r="r" b="b"/>
              <a:pathLst>
                <a:path w="11703218" h="5576342">
                  <a:moveTo>
                    <a:pt x="0" y="0"/>
                  </a:moveTo>
                  <a:lnTo>
                    <a:pt x="11703218" y="0"/>
                  </a:lnTo>
                  <a:lnTo>
                    <a:pt x="11703218" y="5576341"/>
                  </a:lnTo>
                  <a:lnTo>
                    <a:pt x="0" y="5576341"/>
                  </a:lnTo>
                  <a:lnTo>
                    <a:pt x="0" y="0"/>
                  </a:lnTo>
                  <a:close/>
                </a:path>
              </a:pathLst>
            </a:custGeom>
            <a:blipFill>
              <a:blip r:embed="rId5">
                <a:alphaModFix amt="72000"/>
                <a:extLst>
                  <a:ext uri="{96DAC541-7B7A-43D3-8B79-37D633B846F1}">
                    <asvg:svgBlip xmlns:asvg="http://schemas.microsoft.com/office/drawing/2016/SVG/main" r:embed="rId6"/>
                  </a:ext>
                </a:extLst>
              </a:blip>
              <a:stretch>
                <a:fillRect t="-54936" b="-54936"/>
              </a:stretch>
            </a:blipFill>
          </p:spPr>
          <p:txBody>
            <a:bodyPr/>
            <a:lstStyle/>
            <a:p>
              <a:endParaRPr lang="en-US"/>
            </a:p>
          </p:txBody>
        </p:sp>
      </p:grpSp>
      <p:sp>
        <p:nvSpPr>
          <p:cNvPr id="6" name="Freeform 6"/>
          <p:cNvSpPr/>
          <p:nvPr/>
        </p:nvSpPr>
        <p:spPr>
          <a:xfrm>
            <a:off x="9144000" y="8749698"/>
            <a:ext cx="7196470" cy="138836"/>
          </a:xfrm>
          <a:custGeom>
            <a:avLst/>
            <a:gdLst/>
            <a:ahLst/>
            <a:cxnLst/>
            <a:rect l="l" t="t" r="r" b="b"/>
            <a:pathLst>
              <a:path w="7196470" h="138836">
                <a:moveTo>
                  <a:pt x="0" y="0"/>
                </a:moveTo>
                <a:lnTo>
                  <a:pt x="7196470" y="0"/>
                </a:lnTo>
                <a:lnTo>
                  <a:pt x="7196470" y="138836"/>
                </a:lnTo>
                <a:lnTo>
                  <a:pt x="0" y="138836"/>
                </a:lnTo>
                <a:lnTo>
                  <a:pt x="0" y="0"/>
                </a:lnTo>
                <a:close/>
              </a:path>
            </a:pathLst>
          </a:custGeom>
          <a:blipFill>
            <a:blip r:embed="rId7">
              <a:extLst>
                <a:ext uri="{96DAC541-7B7A-43D3-8B79-37D633B846F1}">
                  <asvg:svgBlip xmlns:asvg="http://schemas.microsoft.com/office/drawing/2016/SVG/main" r:embed="rId8"/>
                </a:ext>
              </a:extLst>
            </a:blip>
            <a:stretch>
              <a:fillRect t="-2541717" b="-2541717"/>
            </a:stretch>
          </a:blipFill>
        </p:spPr>
        <p:txBody>
          <a:bodyPr/>
          <a:lstStyle/>
          <a:p>
            <a:endParaRPr lang="en-US"/>
          </a:p>
        </p:txBody>
      </p:sp>
      <p:sp>
        <p:nvSpPr>
          <p:cNvPr id="7" name="Freeform 7"/>
          <p:cNvSpPr/>
          <p:nvPr/>
        </p:nvSpPr>
        <p:spPr>
          <a:xfrm>
            <a:off x="16232831" y="215885"/>
            <a:ext cx="1709734" cy="1237420"/>
          </a:xfrm>
          <a:custGeom>
            <a:avLst/>
            <a:gdLst/>
            <a:ahLst/>
            <a:cxnLst/>
            <a:rect l="l" t="t" r="r" b="b"/>
            <a:pathLst>
              <a:path w="1709734" h="1237420">
                <a:moveTo>
                  <a:pt x="0" y="0"/>
                </a:moveTo>
                <a:lnTo>
                  <a:pt x="1709735" y="0"/>
                </a:lnTo>
                <a:lnTo>
                  <a:pt x="1709735" y="1237420"/>
                </a:lnTo>
                <a:lnTo>
                  <a:pt x="0" y="1237420"/>
                </a:lnTo>
                <a:lnTo>
                  <a:pt x="0" y="0"/>
                </a:lnTo>
                <a:close/>
              </a:path>
            </a:pathLst>
          </a:custGeom>
          <a:blipFill>
            <a:blip r:embed="rId9"/>
            <a:stretch>
              <a:fillRect/>
            </a:stretch>
          </a:blipFill>
        </p:spPr>
        <p:txBody>
          <a:bodyPr/>
          <a:lstStyle/>
          <a:p>
            <a:endParaRPr lang="en-US"/>
          </a:p>
        </p:txBody>
      </p:sp>
      <p:grpSp>
        <p:nvGrpSpPr>
          <p:cNvPr id="8" name="Group 8"/>
          <p:cNvGrpSpPr/>
          <p:nvPr/>
        </p:nvGrpSpPr>
        <p:grpSpPr>
          <a:xfrm>
            <a:off x="7704774" y="2585545"/>
            <a:ext cx="10070586" cy="5924319"/>
            <a:chOff x="0" y="0"/>
            <a:chExt cx="2652335" cy="1560314"/>
          </a:xfrm>
        </p:grpSpPr>
        <p:sp>
          <p:nvSpPr>
            <p:cNvPr id="9" name="Freeform 9"/>
            <p:cNvSpPr/>
            <p:nvPr/>
          </p:nvSpPr>
          <p:spPr>
            <a:xfrm>
              <a:off x="0" y="0"/>
              <a:ext cx="2652335" cy="1560314"/>
            </a:xfrm>
            <a:custGeom>
              <a:avLst/>
              <a:gdLst/>
              <a:ahLst/>
              <a:cxnLst/>
              <a:rect l="l" t="t" r="r" b="b"/>
              <a:pathLst>
                <a:path w="2652335" h="1560314">
                  <a:moveTo>
                    <a:pt x="39207" y="0"/>
                  </a:moveTo>
                  <a:lnTo>
                    <a:pt x="2613128" y="0"/>
                  </a:lnTo>
                  <a:cubicBezTo>
                    <a:pt x="2623527" y="0"/>
                    <a:pt x="2633499" y="4131"/>
                    <a:pt x="2640852" y="11483"/>
                  </a:cubicBezTo>
                  <a:cubicBezTo>
                    <a:pt x="2648205" y="18836"/>
                    <a:pt x="2652335" y="28809"/>
                    <a:pt x="2652335" y="39207"/>
                  </a:cubicBezTo>
                  <a:lnTo>
                    <a:pt x="2652335" y="1521107"/>
                  </a:lnTo>
                  <a:cubicBezTo>
                    <a:pt x="2652335" y="1531506"/>
                    <a:pt x="2648205" y="1541478"/>
                    <a:pt x="2640852" y="1548831"/>
                  </a:cubicBezTo>
                  <a:cubicBezTo>
                    <a:pt x="2633499" y="1556184"/>
                    <a:pt x="2623527" y="1560314"/>
                    <a:pt x="2613128" y="1560314"/>
                  </a:cubicBezTo>
                  <a:lnTo>
                    <a:pt x="39207" y="1560314"/>
                  </a:lnTo>
                  <a:cubicBezTo>
                    <a:pt x="17554" y="1560314"/>
                    <a:pt x="0" y="1542761"/>
                    <a:pt x="0" y="1521107"/>
                  </a:cubicBezTo>
                  <a:lnTo>
                    <a:pt x="0" y="39207"/>
                  </a:lnTo>
                  <a:cubicBezTo>
                    <a:pt x="0" y="28809"/>
                    <a:pt x="4131" y="18836"/>
                    <a:pt x="11483" y="11483"/>
                  </a:cubicBezTo>
                  <a:cubicBezTo>
                    <a:pt x="18836" y="4131"/>
                    <a:pt x="28809" y="0"/>
                    <a:pt x="39207" y="0"/>
                  </a:cubicBezTo>
                  <a:close/>
                </a:path>
              </a:pathLst>
            </a:custGeom>
            <a:solidFill>
              <a:srgbClr val="FBF6F3">
                <a:alpha val="47843"/>
              </a:srgbClr>
            </a:solidFill>
          </p:spPr>
          <p:txBody>
            <a:bodyPr/>
            <a:lstStyle/>
            <a:p>
              <a:endParaRPr lang="en-US"/>
            </a:p>
          </p:txBody>
        </p:sp>
        <p:sp>
          <p:nvSpPr>
            <p:cNvPr id="10" name="TextBox 10"/>
            <p:cNvSpPr txBox="1"/>
            <p:nvPr/>
          </p:nvSpPr>
          <p:spPr>
            <a:xfrm>
              <a:off x="0" y="-47625"/>
              <a:ext cx="2652335" cy="1607939"/>
            </a:xfrm>
            <a:prstGeom prst="rect">
              <a:avLst/>
            </a:prstGeom>
          </p:spPr>
          <p:txBody>
            <a:bodyPr lIns="50800" tIns="50800" rIns="50800" bIns="50800" rtlCol="0" anchor="ctr"/>
            <a:lstStyle/>
            <a:p>
              <a:pPr algn="ctr">
                <a:lnSpc>
                  <a:spcPts val="3500"/>
                </a:lnSpc>
              </a:pPr>
              <a:endParaRPr/>
            </a:p>
          </p:txBody>
        </p:sp>
      </p:grpSp>
      <p:sp>
        <p:nvSpPr>
          <p:cNvPr id="11" name="TextBox 11"/>
          <p:cNvSpPr txBox="1"/>
          <p:nvPr/>
        </p:nvSpPr>
        <p:spPr>
          <a:xfrm>
            <a:off x="8153587" y="3487695"/>
            <a:ext cx="9177295" cy="1056571"/>
          </a:xfrm>
          <a:prstGeom prst="rect">
            <a:avLst/>
          </a:prstGeom>
        </p:spPr>
        <p:txBody>
          <a:bodyPr lIns="0" tIns="0" rIns="0" bIns="0" rtlCol="0" anchor="t">
            <a:spAutoFit/>
          </a:bodyPr>
          <a:lstStyle/>
          <a:p>
            <a:pPr algn="ctr">
              <a:lnSpc>
                <a:spcPts val="8217"/>
              </a:lnSpc>
            </a:pPr>
            <a:r>
              <a:rPr lang="en-US" sz="6964" b="1" spc="417" dirty="0">
                <a:solidFill>
                  <a:srgbClr val="000000"/>
                </a:solidFill>
                <a:latin typeface="Poppins"/>
                <a:ea typeface="Poppins"/>
                <a:cs typeface="Poppins"/>
                <a:sym typeface="Poppins"/>
              </a:rPr>
              <a:t>Introductions</a:t>
            </a:r>
          </a:p>
        </p:txBody>
      </p:sp>
      <p:sp>
        <p:nvSpPr>
          <p:cNvPr id="12" name="TextBox 11">
            <a:extLst>
              <a:ext uri="{FF2B5EF4-FFF2-40B4-BE49-F238E27FC236}">
                <a16:creationId xmlns:a16="http://schemas.microsoft.com/office/drawing/2014/main" id="{39AC1A5F-F60E-4516-2038-F8191A6FD9BB}"/>
              </a:ext>
            </a:extLst>
          </p:cNvPr>
          <p:cNvSpPr txBox="1"/>
          <p:nvPr/>
        </p:nvSpPr>
        <p:spPr>
          <a:xfrm>
            <a:off x="8130418" y="4715795"/>
            <a:ext cx="9177295" cy="3159711"/>
          </a:xfrm>
          <a:prstGeom prst="rect">
            <a:avLst/>
          </a:prstGeom>
        </p:spPr>
        <p:txBody>
          <a:bodyPr lIns="0" tIns="0" rIns="0" bIns="0" rtlCol="0" anchor="t">
            <a:spAutoFit/>
          </a:bodyPr>
          <a:lstStyle/>
          <a:p>
            <a:pPr algn="ctr">
              <a:lnSpc>
                <a:spcPts val="8217"/>
              </a:lnSpc>
            </a:pPr>
            <a:r>
              <a:rPr lang="en-US" sz="6964" spc="417" dirty="0">
                <a:solidFill>
                  <a:srgbClr val="000000"/>
                </a:solidFill>
                <a:latin typeface="Poppins"/>
                <a:ea typeface="Poppins"/>
                <a:cs typeface="Poppins"/>
                <a:sym typeface="Poppins"/>
              </a:rPr>
              <a:t>Pop an intro into the chat – if you feel comfortable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5D6CB"/>
        </a:solidFill>
        <a:effectLst/>
      </p:bgPr>
    </p:bg>
    <p:spTree>
      <p:nvGrpSpPr>
        <p:cNvPr id="1" name="Shape 290"/>
        <p:cNvGrpSpPr/>
        <p:nvPr/>
      </p:nvGrpSpPr>
      <p:grpSpPr>
        <a:xfrm>
          <a:off x="0" y="0"/>
          <a:ext cx="0" cy="0"/>
          <a:chOff x="0" y="0"/>
          <a:chExt cx="0" cy="0"/>
        </a:xfrm>
      </p:grpSpPr>
      <p:sp>
        <p:nvSpPr>
          <p:cNvPr id="291" name="Google Shape;291;p26"/>
          <p:cNvSpPr/>
          <p:nvPr/>
        </p:nvSpPr>
        <p:spPr>
          <a:xfrm rot="-8519816">
            <a:off x="14505122" y="-2810599"/>
            <a:ext cx="13743062" cy="6180830"/>
          </a:xfrm>
          <a:custGeom>
            <a:avLst/>
            <a:gdLst/>
            <a:ahLst/>
            <a:cxnLst/>
            <a:rect l="l" t="t" r="r" b="b"/>
            <a:pathLst>
              <a:path w="9162041" h="4120553" extrusionOk="0">
                <a:moveTo>
                  <a:pt x="9162041" y="4120553"/>
                </a:moveTo>
                <a:lnTo>
                  <a:pt x="0" y="4120553"/>
                </a:lnTo>
                <a:lnTo>
                  <a:pt x="0" y="0"/>
                </a:lnTo>
                <a:lnTo>
                  <a:pt x="9162041" y="0"/>
                </a:lnTo>
                <a:lnTo>
                  <a:pt x="9162041" y="4120553"/>
                </a:lnTo>
                <a:close/>
              </a:path>
            </a:pathLst>
          </a:custGeom>
          <a:blipFill rotWithShape="1">
            <a:blip r:embed="rId3">
              <a:alphaModFix amt="85000"/>
            </a:blip>
            <a:stretch>
              <a:fillRect t="-61165" b="-61165"/>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292" name="Google Shape;292;p26"/>
          <p:cNvSpPr/>
          <p:nvPr/>
        </p:nvSpPr>
        <p:spPr>
          <a:xfrm rot="-2700000">
            <a:off x="13758665" y="9056722"/>
            <a:ext cx="8777414" cy="4182257"/>
          </a:xfrm>
          <a:custGeom>
            <a:avLst/>
            <a:gdLst/>
            <a:ahLst/>
            <a:cxnLst/>
            <a:rect l="l" t="t" r="r" b="b"/>
            <a:pathLst>
              <a:path w="5851609" h="2788171" extrusionOk="0">
                <a:moveTo>
                  <a:pt x="0" y="0"/>
                </a:moveTo>
                <a:lnTo>
                  <a:pt x="5851609" y="0"/>
                </a:lnTo>
                <a:lnTo>
                  <a:pt x="5851609" y="2788171"/>
                </a:lnTo>
                <a:lnTo>
                  <a:pt x="0" y="2788171"/>
                </a:lnTo>
                <a:lnTo>
                  <a:pt x="0" y="0"/>
                </a:lnTo>
                <a:close/>
              </a:path>
            </a:pathLst>
          </a:custGeom>
          <a:blipFill rotWithShape="1">
            <a:blip r:embed="rId4">
              <a:alphaModFix amt="72000"/>
            </a:blip>
            <a:stretch>
              <a:fillRect t="-54927" b="-54927"/>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293" name="Google Shape;293;p26"/>
          <p:cNvSpPr/>
          <p:nvPr/>
        </p:nvSpPr>
        <p:spPr>
          <a:xfrm rot="-8505196">
            <a:off x="-8839668" y="7196587"/>
            <a:ext cx="13743062" cy="6180830"/>
          </a:xfrm>
          <a:custGeom>
            <a:avLst/>
            <a:gdLst/>
            <a:ahLst/>
            <a:cxnLst/>
            <a:rect l="l" t="t" r="r" b="b"/>
            <a:pathLst>
              <a:path w="9162041" h="4120553" extrusionOk="0">
                <a:moveTo>
                  <a:pt x="9162041" y="4120552"/>
                </a:moveTo>
                <a:lnTo>
                  <a:pt x="0" y="4120552"/>
                </a:lnTo>
                <a:lnTo>
                  <a:pt x="0" y="0"/>
                </a:lnTo>
                <a:lnTo>
                  <a:pt x="9162041" y="0"/>
                </a:lnTo>
                <a:lnTo>
                  <a:pt x="9162041" y="4120552"/>
                </a:lnTo>
                <a:close/>
              </a:path>
            </a:pathLst>
          </a:custGeom>
          <a:blipFill rotWithShape="1">
            <a:blip r:embed="rId5">
              <a:alphaModFix amt="75000"/>
            </a:blip>
            <a:stretch>
              <a:fillRect t="-61165" b="-61165"/>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294" name="Google Shape;294;p26"/>
          <p:cNvSpPr/>
          <p:nvPr/>
        </p:nvSpPr>
        <p:spPr>
          <a:xfrm>
            <a:off x="230984" y="8865356"/>
            <a:ext cx="1709735" cy="1237421"/>
          </a:xfrm>
          <a:custGeom>
            <a:avLst/>
            <a:gdLst/>
            <a:ahLst/>
            <a:cxnLst/>
            <a:rect l="l" t="t" r="r" b="b"/>
            <a:pathLst>
              <a:path w="1139823" h="824947" extrusionOk="0">
                <a:moveTo>
                  <a:pt x="0" y="0"/>
                </a:moveTo>
                <a:lnTo>
                  <a:pt x="1139822" y="0"/>
                </a:lnTo>
                <a:lnTo>
                  <a:pt x="1139822" y="824947"/>
                </a:lnTo>
                <a:lnTo>
                  <a:pt x="0" y="824947"/>
                </a:lnTo>
                <a:lnTo>
                  <a:pt x="0" y="0"/>
                </a:lnTo>
                <a:close/>
              </a:path>
            </a:pathLst>
          </a:custGeom>
          <a:blipFill rotWithShape="1">
            <a:blip r:embed="rId6">
              <a:alphaModFix/>
            </a:blip>
            <a:stretch>
              <a:fillRect/>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pic>
        <p:nvPicPr>
          <p:cNvPr id="6" name="Picture 5" descr="One glowing star standing among other dim stars on green pastel colour background">
            <a:extLst>
              <a:ext uri="{FF2B5EF4-FFF2-40B4-BE49-F238E27FC236}">
                <a16:creationId xmlns:a16="http://schemas.microsoft.com/office/drawing/2014/main" id="{34320BCC-1C93-195A-0B41-622B4AC5E1E1}"/>
              </a:ext>
            </a:extLst>
          </p:cNvPr>
          <p:cNvPicPr>
            <a:picLocks noChangeAspect="1"/>
          </p:cNvPicPr>
          <p:nvPr/>
        </p:nvPicPr>
        <p:blipFill>
          <a:blip r:embed="rId7">
            <a:alphaModFix amt="59000"/>
            <a:extLst>
              <a:ext uri="{28A0092B-C50C-407E-A947-70E740481C1C}">
                <a14:useLocalDpi xmlns:a14="http://schemas.microsoft.com/office/drawing/2010/main" val="0"/>
              </a:ext>
            </a:extLst>
          </a:blip>
          <a:stretch>
            <a:fillRect/>
          </a:stretch>
        </p:blipFill>
        <p:spPr>
          <a:xfrm>
            <a:off x="-224910" y="-797647"/>
            <a:ext cx="18873965" cy="12437640"/>
          </a:xfrm>
          <a:prstGeom prst="rect">
            <a:avLst/>
          </a:prstGeom>
        </p:spPr>
      </p:pic>
      <p:sp>
        <p:nvSpPr>
          <p:cNvPr id="301" name="Google Shape;301;p26"/>
          <p:cNvSpPr txBox="1"/>
          <p:nvPr/>
        </p:nvSpPr>
        <p:spPr>
          <a:xfrm>
            <a:off x="8781396" y="5421173"/>
            <a:ext cx="488652" cy="2078839"/>
          </a:xfrm>
          <a:prstGeom prst="rect">
            <a:avLst/>
          </a:prstGeom>
          <a:noFill/>
          <a:ln>
            <a:noFill/>
          </a:ln>
        </p:spPr>
        <p:txBody>
          <a:bodyPr spcFirstLastPara="1" wrap="square" lIns="0" tIns="0" rIns="0" bIns="0" anchor="t" anchorCtr="0">
            <a:spAutoFit/>
          </a:bodyPr>
          <a:lstStyle/>
          <a:p>
            <a:pPr algn="ctr">
              <a:lnSpc>
                <a:spcPct val="118003"/>
              </a:lnSpc>
              <a:buClr>
                <a:srgbClr val="000000"/>
              </a:buClr>
              <a:buSzPts val="7632"/>
            </a:pPr>
            <a:r>
              <a:rPr lang="en-US" sz="11448" b="1">
                <a:solidFill>
                  <a:srgbClr val="662D91"/>
                </a:solidFill>
                <a:latin typeface="Maven Pro"/>
                <a:ea typeface="Maven Pro"/>
                <a:cs typeface="Maven Pro"/>
                <a:sym typeface="Maven Pro"/>
              </a:rPr>
              <a:t> </a:t>
            </a:r>
            <a:endParaRPr sz="2100">
              <a:solidFill>
                <a:srgbClr val="000000"/>
              </a:solidFill>
              <a:latin typeface="Arial"/>
              <a:ea typeface="Arial"/>
              <a:cs typeface="Arial"/>
              <a:sym typeface="Arial"/>
            </a:endParaRPr>
          </a:p>
        </p:txBody>
      </p:sp>
      <p:sp>
        <p:nvSpPr>
          <p:cNvPr id="2" name="Google Shape;104;p14">
            <a:extLst>
              <a:ext uri="{FF2B5EF4-FFF2-40B4-BE49-F238E27FC236}">
                <a16:creationId xmlns:a16="http://schemas.microsoft.com/office/drawing/2014/main" id="{F1141A6C-8F37-596C-0BEC-621316B08E64}"/>
              </a:ext>
            </a:extLst>
          </p:cNvPr>
          <p:cNvSpPr/>
          <p:nvPr/>
        </p:nvSpPr>
        <p:spPr>
          <a:xfrm>
            <a:off x="1337312" y="2220371"/>
            <a:ext cx="8299631" cy="5753195"/>
          </a:xfrm>
          <a:custGeom>
            <a:avLst/>
            <a:gdLst/>
            <a:ahLst/>
            <a:cxnLst/>
            <a:rect l="l" t="t" r="r" b="b"/>
            <a:pathLst>
              <a:path w="2507044" h="1483940" extrusionOk="0">
                <a:moveTo>
                  <a:pt x="2382583" y="1483940"/>
                </a:moveTo>
                <a:lnTo>
                  <a:pt x="124460" y="1483940"/>
                </a:lnTo>
                <a:cubicBezTo>
                  <a:pt x="55880" y="1483940"/>
                  <a:pt x="0" y="1428060"/>
                  <a:pt x="0" y="1359480"/>
                </a:cubicBezTo>
                <a:lnTo>
                  <a:pt x="0" y="124460"/>
                </a:lnTo>
                <a:cubicBezTo>
                  <a:pt x="0" y="55880"/>
                  <a:pt x="55880" y="0"/>
                  <a:pt x="124460" y="0"/>
                </a:cubicBezTo>
                <a:lnTo>
                  <a:pt x="2382584" y="0"/>
                </a:lnTo>
                <a:cubicBezTo>
                  <a:pt x="2451164" y="0"/>
                  <a:pt x="2507044" y="55880"/>
                  <a:pt x="2507044" y="124460"/>
                </a:cubicBezTo>
                <a:lnTo>
                  <a:pt x="2507044" y="1359480"/>
                </a:lnTo>
                <a:cubicBezTo>
                  <a:pt x="2507044" y="1428060"/>
                  <a:pt x="2451164" y="1483940"/>
                  <a:pt x="2382584" y="1483940"/>
                </a:cubicBezTo>
                <a:close/>
              </a:path>
            </a:pathLst>
          </a:custGeom>
          <a:solidFill>
            <a:srgbClr val="FBF6F3">
              <a:alpha val="80000"/>
            </a:srgbClr>
          </a:solidFill>
          <a:ln>
            <a:noFill/>
          </a:ln>
        </p:spPr>
        <p:txBody>
          <a:bodyPr spcFirstLastPara="1" wrap="square" lIns="137138" tIns="137138" rIns="137138" bIns="137138" anchor="ctr" anchorCtr="0">
            <a:noAutofit/>
          </a:bodyPr>
          <a:lstStyle/>
          <a:p>
            <a:pPr>
              <a:buClr>
                <a:srgbClr val="000000"/>
              </a:buClr>
              <a:buSzPts val="1400"/>
            </a:pPr>
            <a:endParaRPr sz="2100">
              <a:solidFill>
                <a:srgbClr val="000000"/>
              </a:solidFill>
              <a:latin typeface="Arial"/>
              <a:ea typeface="Arial"/>
              <a:cs typeface="Arial"/>
              <a:sym typeface="Arial"/>
            </a:endParaRPr>
          </a:p>
        </p:txBody>
      </p:sp>
      <p:sp>
        <p:nvSpPr>
          <p:cNvPr id="3" name="Google Shape;105;p14">
            <a:extLst>
              <a:ext uri="{FF2B5EF4-FFF2-40B4-BE49-F238E27FC236}">
                <a16:creationId xmlns:a16="http://schemas.microsoft.com/office/drawing/2014/main" id="{C9C65C94-3ABE-5D16-6B00-BCA7855A8FAA}"/>
              </a:ext>
            </a:extLst>
          </p:cNvPr>
          <p:cNvSpPr txBox="1"/>
          <p:nvPr/>
        </p:nvSpPr>
        <p:spPr>
          <a:xfrm>
            <a:off x="1731466" y="2468763"/>
            <a:ext cx="8399300" cy="5031249"/>
          </a:xfrm>
          <a:prstGeom prst="rect">
            <a:avLst/>
          </a:prstGeom>
          <a:noFill/>
          <a:ln>
            <a:noFill/>
          </a:ln>
        </p:spPr>
        <p:txBody>
          <a:bodyPr spcFirstLastPara="1" wrap="square" lIns="0" tIns="0" rIns="0" bIns="0" anchor="t" anchorCtr="0">
            <a:spAutoFit/>
          </a:bodyPr>
          <a:lstStyle/>
          <a:p>
            <a:pPr>
              <a:lnSpc>
                <a:spcPct val="140000"/>
              </a:lnSpc>
              <a:buClr>
                <a:srgbClr val="000000"/>
              </a:buClr>
              <a:buSzPts val="4140"/>
            </a:pPr>
            <a:r>
              <a:rPr lang="en-GB" sz="6210" b="1" dirty="0">
                <a:solidFill>
                  <a:srgbClr val="123C5F"/>
                </a:solidFill>
                <a:latin typeface="Poppins"/>
                <a:ea typeface="Poppins"/>
                <a:cs typeface="Poppins"/>
                <a:sym typeface="Poppins"/>
              </a:rPr>
              <a:t>Rate yourself</a:t>
            </a:r>
          </a:p>
          <a:p>
            <a:r>
              <a:rPr lang="en-GB" sz="4800" dirty="0">
                <a:latin typeface="Poppins" pitchFamily="2" charset="77"/>
                <a:cs typeface="Poppins" pitchFamily="2" charset="77"/>
              </a:rPr>
              <a:t>😬 not confident yet</a:t>
            </a:r>
          </a:p>
          <a:p>
            <a:r>
              <a:rPr lang="en-GB" sz="4800" dirty="0">
                <a:latin typeface="Poppins" pitchFamily="2" charset="77"/>
                <a:cs typeface="Poppins" pitchFamily="2" charset="77"/>
              </a:rPr>
              <a:t>🙂 somewhat confident</a:t>
            </a:r>
          </a:p>
          <a:p>
            <a:r>
              <a:rPr lang="en-GB" sz="4800" dirty="0">
                <a:latin typeface="Poppins" pitchFamily="2" charset="77"/>
                <a:cs typeface="Poppins" pitchFamily="2" charset="77"/>
              </a:rPr>
              <a:t>😌 fairly confident</a:t>
            </a:r>
          </a:p>
          <a:p>
            <a:r>
              <a:rPr lang="en-GB" sz="4800" dirty="0">
                <a:latin typeface="Poppins" pitchFamily="2" charset="77"/>
                <a:cs typeface="Poppins" pitchFamily="2" charset="77"/>
              </a:rPr>
              <a:t>😎 confident</a:t>
            </a:r>
          </a:p>
          <a:p>
            <a:r>
              <a:rPr lang="en-GB" sz="4800" dirty="0">
                <a:latin typeface="Poppins" pitchFamily="2" charset="77"/>
                <a:cs typeface="Poppins" pitchFamily="2" charset="77"/>
              </a:rPr>
              <a:t>🏆 very confident</a:t>
            </a:r>
          </a:p>
        </p:txBody>
      </p:sp>
      <p:sp>
        <p:nvSpPr>
          <p:cNvPr id="4" name="Google Shape;260;p23">
            <a:extLst>
              <a:ext uri="{FF2B5EF4-FFF2-40B4-BE49-F238E27FC236}">
                <a16:creationId xmlns:a16="http://schemas.microsoft.com/office/drawing/2014/main" id="{52BF1897-B756-62DB-37A5-9F1A392531F0}"/>
              </a:ext>
            </a:extLst>
          </p:cNvPr>
          <p:cNvSpPr txBox="1"/>
          <p:nvPr/>
        </p:nvSpPr>
        <p:spPr>
          <a:xfrm>
            <a:off x="9940641" y="2161615"/>
            <a:ext cx="7739204" cy="3739485"/>
          </a:xfrm>
          <a:prstGeom prst="rect">
            <a:avLst/>
          </a:prstGeom>
          <a:noFill/>
          <a:ln>
            <a:noFill/>
          </a:ln>
        </p:spPr>
        <p:txBody>
          <a:bodyPr spcFirstLastPara="1" wrap="square" lIns="0" tIns="0" rIns="0" bIns="0" anchor="t" anchorCtr="0">
            <a:spAutoFit/>
          </a:bodyPr>
          <a:lstStyle/>
          <a:p>
            <a:pPr marL="914400" indent="-914400">
              <a:lnSpc>
                <a:spcPct val="150000"/>
              </a:lnSpc>
              <a:buFont typeface="+mj-lt"/>
              <a:buAutoNum type="arabicPeriod"/>
            </a:pPr>
            <a:r>
              <a:rPr lang="en-GB" sz="5400" b="1" dirty="0"/>
              <a:t>How confident are you in funding beyond the DfE grant?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7EF96B-0EEB-19A5-7E91-156A84CD6530}"/>
              </a:ext>
            </a:extLst>
          </p:cNvPr>
          <p:cNvSpPr/>
          <p:nvPr>
            <p:custDataLst>
              <p:tags r:id="rId2"/>
            </p:custDataLst>
          </p:nvPr>
        </p:nvSpPr>
        <p:spPr>
          <a:xfrm>
            <a:off x="667040" y="2614055"/>
            <a:ext cx="3557544" cy="3557544"/>
          </a:xfrm>
          <a:prstGeom prst="rect">
            <a:avLst/>
          </a:prstGeom>
          <a:blipFill>
            <a:blip r:embed="rId5">
              <a:extLst>
                <a:ext uri="{96DAC541-7B7A-43D3-8B79-37D633B846F1}">
                  <asvg:svgBlip xmlns:asvg="http://schemas.microsoft.com/office/drawing/2016/SVG/main" r:embed="rId6"/>
                </a:ext>
              </a:extLst>
            </a:blip>
            <a:stretch>
              <a:fillRect/>
            </a:stretch>
          </a:blip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5D5765D-AF4D-8AA9-60BB-4152BA45A19B}"/>
              </a:ext>
            </a:extLst>
          </p:cNvPr>
          <p:cNvSpPr/>
          <p:nvPr>
            <p:custDataLst>
              <p:tags r:id="rId3"/>
            </p:custDataLst>
          </p:nvPr>
        </p:nvSpPr>
        <p:spPr>
          <a:xfrm>
            <a:off x="4669277" y="1501346"/>
            <a:ext cx="12729337" cy="5782962"/>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a:solidFill>
                  <a:srgbClr val="000000"/>
                </a:solidFill>
              </a:rPr>
              <a:t>How would you rate your confidence in funding? </a:t>
            </a:r>
          </a:p>
        </p:txBody>
      </p:sp>
      <p:sp>
        <p:nvSpPr>
          <p:cNvPr id="4" name="Rectangle 3">
            <a:extLst>
              <a:ext uri="{FF2B5EF4-FFF2-40B4-BE49-F238E27FC236}">
                <a16:creationId xmlns:a16="http://schemas.microsoft.com/office/drawing/2014/main" id="{2E8E53E3-4C5C-CFD8-F2EE-A1717F34EF47}"/>
              </a:ext>
            </a:extLst>
          </p:cNvPr>
          <p:cNvSpPr/>
          <p:nvPr/>
        </p:nvSpPr>
        <p:spPr>
          <a:xfrm>
            <a:off x="0" y="8730049"/>
            <a:ext cx="18288000" cy="1556951"/>
          </a:xfrm>
          <a:prstGeom prst="rect">
            <a:avLst/>
          </a:prstGeom>
          <a:solidFill>
            <a:srgbClr val="198038"/>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lIns="1111733" tIns="389238" rIns="2779331" bIns="305830" rtlCol="0" anchor="ctr">
            <a:normAutofit/>
          </a:bodyPr>
          <a:lstStyle/>
          <a:p>
            <a:r>
              <a:rPr lang="en-US" sz="2600">
                <a:solidFill>
                  <a:srgbClr val="FFFFFF"/>
                </a:solidFill>
              </a:rPr>
              <a:t>The </a:t>
            </a:r>
            <a:r>
              <a:rPr lang="en-US" sz="2600">
                <a:solidFill>
                  <a:srgbClr val="FFFFFF"/>
                </a:solidFill>
                <a:hlinkClick r:id="rId7">
                  <a:extLst>
                    <a:ext uri="{A12FA001-AC4F-418D-AE19-62706E023703}">
                      <ahyp:hlinkClr xmlns:ahyp="http://schemas.microsoft.com/office/drawing/2018/hyperlinkcolor" val="tx"/>
                    </a:ext>
                  </a:extLst>
                </a:hlinkClick>
              </a:rPr>
              <a:t>Slido app</a:t>
            </a:r>
            <a:r>
              <a:rPr lang="en-US" sz="2600">
                <a:solidFill>
                  <a:srgbClr val="FFFFFF"/>
                </a:solidFill>
              </a:rPr>
              <a:t> must be installed on every computer you’re presenting from</a:t>
            </a:r>
          </a:p>
        </p:txBody>
      </p:sp>
      <p:pic>
        <p:nvPicPr>
          <p:cNvPr id="6" name="Graphic 5">
            <a:extLst>
              <a:ext uri="{FF2B5EF4-FFF2-40B4-BE49-F238E27FC236}">
                <a16:creationId xmlns:a16="http://schemas.microsoft.com/office/drawing/2014/main" id="{3D4CA93A-D160-4563-0D3B-010F4E19398D}"/>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444693" y="9286177"/>
            <a:ext cx="444693" cy="444693"/>
          </a:xfrm>
          <a:prstGeom prst="rect">
            <a:avLst/>
          </a:prstGeom>
        </p:spPr>
      </p:pic>
      <p:sp>
        <p:nvSpPr>
          <p:cNvPr id="7" name="Trapezium 6">
            <a:extLst>
              <a:ext uri="{FF2B5EF4-FFF2-40B4-BE49-F238E27FC236}">
                <a16:creationId xmlns:a16="http://schemas.microsoft.com/office/drawing/2014/main" id="{B24AC247-21F0-E5AD-D0DA-E171EDE81B05}"/>
              </a:ext>
            </a:extLst>
          </p:cNvPr>
          <p:cNvSpPr/>
          <p:nvPr/>
        </p:nvSpPr>
        <p:spPr>
          <a:xfrm rot="2700000">
            <a:off x="14430556" y="772386"/>
            <a:ext cx="5002797" cy="1167319"/>
          </a:xfrm>
          <a:prstGeom prst="trapezoid">
            <a:avLst>
              <a:gd name="adj" fmla="val 100000"/>
            </a:avLst>
          </a:prstGeom>
          <a:solidFill>
            <a:srgbClr val="EDFAF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a:bodyPr>
          <a:lstStyle/>
          <a:p>
            <a:pPr algn="ctr"/>
            <a:r>
              <a:rPr lang="en-US" sz="2600" b="1">
                <a:solidFill>
                  <a:srgbClr val="198038"/>
                </a:solidFill>
              </a:rPr>
              <a:t>Do not edit
</a:t>
            </a:r>
            <a:r>
              <a:rPr lang="en-US" sz="2200">
                <a:solidFill>
                  <a:srgbClr val="198038"/>
                </a:solidFill>
                <a:hlinkClick r:id="rId10">
                  <a:extLst>
                    <a:ext uri="{A12FA001-AC4F-418D-AE19-62706E023703}">
                      <ahyp:hlinkClr xmlns:ahyp="http://schemas.microsoft.com/office/drawing/2018/hyperlinkcolor" val="tx"/>
                    </a:ext>
                  </a:extLst>
                </a:hlinkClick>
              </a:rPr>
              <a:t>How to change the design</a:t>
            </a:r>
            <a:endParaRPr lang="en-US" sz="2200">
              <a:solidFill>
                <a:srgbClr val="198038"/>
              </a:solidFill>
            </a:endParaRPr>
          </a:p>
        </p:txBody>
      </p:sp>
      <p:pic>
        <p:nvPicPr>
          <p:cNvPr id="9" name="Graphic 8">
            <a:extLst>
              <a:ext uri="{FF2B5EF4-FFF2-40B4-BE49-F238E27FC236}">
                <a16:creationId xmlns:a16="http://schemas.microsoft.com/office/drawing/2014/main" id="{7E0819E8-6AE5-6B47-B4FB-40136EE3220D}"/>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16120123" y="9230591"/>
            <a:ext cx="1667599" cy="555866"/>
          </a:xfrm>
          <a:prstGeom prst="rect">
            <a:avLst/>
          </a:prstGeom>
        </p:spPr>
      </p:pic>
    </p:spTree>
    <p:custDataLst>
      <p:tags r:id="rId1"/>
    </p:custDataLst>
    <p:extLst>
      <p:ext uri="{BB962C8B-B14F-4D97-AF65-F5344CB8AC3E}">
        <p14:creationId xmlns:p14="http://schemas.microsoft.com/office/powerpoint/2010/main" val="915647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5D6CB"/>
        </a:solidFill>
        <a:effectLst/>
      </p:bgPr>
    </p:bg>
    <p:spTree>
      <p:nvGrpSpPr>
        <p:cNvPr id="1" name="Shape 290">
          <a:extLst>
            <a:ext uri="{FF2B5EF4-FFF2-40B4-BE49-F238E27FC236}">
              <a16:creationId xmlns:a16="http://schemas.microsoft.com/office/drawing/2014/main" id="{0AF26A2D-A061-BD75-460C-9F1F98404311}"/>
            </a:ext>
          </a:extLst>
        </p:cNvPr>
        <p:cNvGrpSpPr/>
        <p:nvPr/>
      </p:nvGrpSpPr>
      <p:grpSpPr>
        <a:xfrm>
          <a:off x="0" y="0"/>
          <a:ext cx="0" cy="0"/>
          <a:chOff x="0" y="0"/>
          <a:chExt cx="0" cy="0"/>
        </a:xfrm>
      </p:grpSpPr>
      <p:pic>
        <p:nvPicPr>
          <p:cNvPr id="8" name="Picture 7" descr="Jars of coins">
            <a:extLst>
              <a:ext uri="{FF2B5EF4-FFF2-40B4-BE49-F238E27FC236}">
                <a16:creationId xmlns:a16="http://schemas.microsoft.com/office/drawing/2014/main" id="{6F07EC49-68C3-7C40-207A-9A6FE15037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858" y="-2417340"/>
            <a:ext cx="19368753" cy="12912502"/>
          </a:xfrm>
          <a:prstGeom prst="rect">
            <a:avLst/>
          </a:prstGeom>
        </p:spPr>
      </p:pic>
      <p:sp>
        <p:nvSpPr>
          <p:cNvPr id="291" name="Google Shape;291;p26">
            <a:extLst>
              <a:ext uri="{FF2B5EF4-FFF2-40B4-BE49-F238E27FC236}">
                <a16:creationId xmlns:a16="http://schemas.microsoft.com/office/drawing/2014/main" id="{4B43545C-EA8D-8E0D-6441-D54C76BDB468}"/>
              </a:ext>
            </a:extLst>
          </p:cNvPr>
          <p:cNvSpPr/>
          <p:nvPr/>
        </p:nvSpPr>
        <p:spPr>
          <a:xfrm rot="-8519816">
            <a:off x="14505122" y="-2810599"/>
            <a:ext cx="13743062" cy="6180830"/>
          </a:xfrm>
          <a:custGeom>
            <a:avLst/>
            <a:gdLst/>
            <a:ahLst/>
            <a:cxnLst/>
            <a:rect l="l" t="t" r="r" b="b"/>
            <a:pathLst>
              <a:path w="9162041" h="4120553" extrusionOk="0">
                <a:moveTo>
                  <a:pt x="9162041" y="4120553"/>
                </a:moveTo>
                <a:lnTo>
                  <a:pt x="0" y="4120553"/>
                </a:lnTo>
                <a:lnTo>
                  <a:pt x="0" y="0"/>
                </a:lnTo>
                <a:lnTo>
                  <a:pt x="9162041" y="0"/>
                </a:lnTo>
                <a:lnTo>
                  <a:pt x="9162041" y="4120553"/>
                </a:lnTo>
                <a:close/>
              </a:path>
            </a:pathLst>
          </a:custGeom>
          <a:blipFill rotWithShape="1">
            <a:blip r:embed="rId4">
              <a:alphaModFix amt="85000"/>
            </a:blip>
            <a:stretch>
              <a:fillRect t="-61165" b="-61165"/>
            </a:stretch>
          </a:blipFill>
          <a:ln>
            <a:noFill/>
          </a:ln>
        </p:spPr>
        <p:txBody>
          <a:bodyPr spcFirstLastPara="1" wrap="square" lIns="137138" tIns="68550" rIns="137138" bIns="68550" anchor="t" anchorCtr="0">
            <a:noAutofit/>
          </a:bodyPr>
          <a:lstStyle/>
          <a:p>
            <a:endParaRPr sz="2100" dirty="0">
              <a:solidFill>
                <a:srgbClr val="000000"/>
              </a:solidFill>
              <a:latin typeface="Arial"/>
              <a:ea typeface="Arial"/>
              <a:cs typeface="Arial"/>
              <a:sym typeface="Arial"/>
            </a:endParaRPr>
          </a:p>
        </p:txBody>
      </p:sp>
      <p:sp>
        <p:nvSpPr>
          <p:cNvPr id="292" name="Google Shape;292;p26">
            <a:extLst>
              <a:ext uri="{FF2B5EF4-FFF2-40B4-BE49-F238E27FC236}">
                <a16:creationId xmlns:a16="http://schemas.microsoft.com/office/drawing/2014/main" id="{8C9B8DD4-1AA4-4C02-95A9-F978014B9CE6}"/>
              </a:ext>
            </a:extLst>
          </p:cNvPr>
          <p:cNvSpPr/>
          <p:nvPr/>
        </p:nvSpPr>
        <p:spPr>
          <a:xfrm rot="-2700000">
            <a:off x="13758665" y="9056722"/>
            <a:ext cx="8777414" cy="4182257"/>
          </a:xfrm>
          <a:custGeom>
            <a:avLst/>
            <a:gdLst/>
            <a:ahLst/>
            <a:cxnLst/>
            <a:rect l="l" t="t" r="r" b="b"/>
            <a:pathLst>
              <a:path w="5851609" h="2788171" extrusionOk="0">
                <a:moveTo>
                  <a:pt x="0" y="0"/>
                </a:moveTo>
                <a:lnTo>
                  <a:pt x="5851609" y="0"/>
                </a:lnTo>
                <a:lnTo>
                  <a:pt x="5851609" y="2788171"/>
                </a:lnTo>
                <a:lnTo>
                  <a:pt x="0" y="2788171"/>
                </a:lnTo>
                <a:lnTo>
                  <a:pt x="0" y="0"/>
                </a:lnTo>
                <a:close/>
              </a:path>
            </a:pathLst>
          </a:custGeom>
          <a:blipFill rotWithShape="1">
            <a:blip r:embed="rId5">
              <a:alphaModFix amt="72000"/>
            </a:blip>
            <a:stretch>
              <a:fillRect t="-54927" b="-54927"/>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293" name="Google Shape;293;p26">
            <a:extLst>
              <a:ext uri="{FF2B5EF4-FFF2-40B4-BE49-F238E27FC236}">
                <a16:creationId xmlns:a16="http://schemas.microsoft.com/office/drawing/2014/main" id="{83F77144-6B0A-3955-CD4F-77031C70DBEE}"/>
              </a:ext>
            </a:extLst>
          </p:cNvPr>
          <p:cNvSpPr/>
          <p:nvPr/>
        </p:nvSpPr>
        <p:spPr>
          <a:xfrm rot="-8505196">
            <a:off x="-8044861" y="8301917"/>
            <a:ext cx="13743062" cy="6180830"/>
          </a:xfrm>
          <a:custGeom>
            <a:avLst/>
            <a:gdLst/>
            <a:ahLst/>
            <a:cxnLst/>
            <a:rect l="l" t="t" r="r" b="b"/>
            <a:pathLst>
              <a:path w="9162041" h="4120553" extrusionOk="0">
                <a:moveTo>
                  <a:pt x="9162041" y="4120552"/>
                </a:moveTo>
                <a:lnTo>
                  <a:pt x="0" y="4120552"/>
                </a:lnTo>
                <a:lnTo>
                  <a:pt x="0" y="0"/>
                </a:lnTo>
                <a:lnTo>
                  <a:pt x="9162041" y="0"/>
                </a:lnTo>
                <a:lnTo>
                  <a:pt x="9162041" y="4120552"/>
                </a:lnTo>
                <a:close/>
              </a:path>
            </a:pathLst>
          </a:custGeom>
          <a:blipFill rotWithShape="1">
            <a:blip r:embed="rId6">
              <a:alphaModFix amt="75000"/>
            </a:blip>
            <a:stretch>
              <a:fillRect t="-61165" b="-61165"/>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
        <p:nvSpPr>
          <p:cNvPr id="301" name="Google Shape;301;p26">
            <a:extLst>
              <a:ext uri="{FF2B5EF4-FFF2-40B4-BE49-F238E27FC236}">
                <a16:creationId xmlns:a16="http://schemas.microsoft.com/office/drawing/2014/main" id="{2B6C6D76-92AA-923D-0605-80237C5526CA}"/>
              </a:ext>
            </a:extLst>
          </p:cNvPr>
          <p:cNvSpPr txBox="1"/>
          <p:nvPr/>
        </p:nvSpPr>
        <p:spPr>
          <a:xfrm>
            <a:off x="8781396" y="5421173"/>
            <a:ext cx="488652" cy="2078839"/>
          </a:xfrm>
          <a:prstGeom prst="rect">
            <a:avLst/>
          </a:prstGeom>
          <a:noFill/>
          <a:ln>
            <a:noFill/>
          </a:ln>
        </p:spPr>
        <p:txBody>
          <a:bodyPr spcFirstLastPara="1" wrap="square" lIns="0" tIns="0" rIns="0" bIns="0" anchor="t" anchorCtr="0">
            <a:spAutoFit/>
          </a:bodyPr>
          <a:lstStyle/>
          <a:p>
            <a:pPr algn="ctr">
              <a:lnSpc>
                <a:spcPct val="118003"/>
              </a:lnSpc>
              <a:buClr>
                <a:srgbClr val="000000"/>
              </a:buClr>
              <a:buSzPts val="7632"/>
            </a:pPr>
            <a:r>
              <a:rPr lang="en-US" sz="11448" b="1">
                <a:solidFill>
                  <a:srgbClr val="662D91"/>
                </a:solidFill>
                <a:latin typeface="Maven Pro"/>
                <a:ea typeface="Maven Pro"/>
                <a:cs typeface="Maven Pro"/>
                <a:sym typeface="Maven Pro"/>
              </a:rPr>
              <a:t> </a:t>
            </a:r>
            <a:endParaRPr sz="2100">
              <a:solidFill>
                <a:srgbClr val="000000"/>
              </a:solidFill>
              <a:latin typeface="Arial"/>
              <a:ea typeface="Arial"/>
              <a:cs typeface="Arial"/>
              <a:sym typeface="Arial"/>
            </a:endParaRPr>
          </a:p>
        </p:txBody>
      </p:sp>
      <p:sp>
        <p:nvSpPr>
          <p:cNvPr id="9" name="Rectangle 8">
            <a:extLst>
              <a:ext uri="{FF2B5EF4-FFF2-40B4-BE49-F238E27FC236}">
                <a16:creationId xmlns:a16="http://schemas.microsoft.com/office/drawing/2014/main" id="{0F27FC7D-7DC1-757B-6B62-16544FFF4B25}"/>
              </a:ext>
            </a:extLst>
          </p:cNvPr>
          <p:cNvSpPr/>
          <p:nvPr/>
        </p:nvSpPr>
        <p:spPr>
          <a:xfrm>
            <a:off x="-255733" y="-2852471"/>
            <a:ext cx="20788315" cy="13361760"/>
          </a:xfrm>
          <a:prstGeom prst="rect">
            <a:avLst/>
          </a:prstGeom>
          <a:solidFill>
            <a:srgbClr val="E5D6CB">
              <a:alpha val="3455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Google Shape;260;p23">
            <a:extLst>
              <a:ext uri="{FF2B5EF4-FFF2-40B4-BE49-F238E27FC236}">
                <a16:creationId xmlns:a16="http://schemas.microsoft.com/office/drawing/2014/main" id="{DD0F2DF6-BCE8-3E0E-276E-DCED1723200E}"/>
              </a:ext>
            </a:extLst>
          </p:cNvPr>
          <p:cNvSpPr txBox="1"/>
          <p:nvPr/>
        </p:nvSpPr>
        <p:spPr>
          <a:xfrm>
            <a:off x="230983" y="1157703"/>
            <a:ext cx="17481968" cy="1661993"/>
          </a:xfrm>
          <a:prstGeom prst="rect">
            <a:avLst/>
          </a:prstGeom>
          <a:noFill/>
          <a:ln>
            <a:noFill/>
          </a:ln>
        </p:spPr>
        <p:txBody>
          <a:bodyPr spcFirstLastPara="1" wrap="square" lIns="0" tIns="0" rIns="0" bIns="0" anchor="t" anchorCtr="0">
            <a:spAutoFit/>
          </a:bodyPr>
          <a:lstStyle/>
          <a:p>
            <a:pPr algn="ctr">
              <a:lnSpc>
                <a:spcPct val="150000"/>
              </a:lnSpc>
            </a:pPr>
            <a:r>
              <a:rPr lang="en-GB" sz="7200" b="1" dirty="0"/>
              <a:t>What is your top worry about fundraising?</a:t>
            </a:r>
          </a:p>
        </p:txBody>
      </p:sp>
      <p:sp>
        <p:nvSpPr>
          <p:cNvPr id="294" name="Google Shape;294;p26">
            <a:extLst>
              <a:ext uri="{FF2B5EF4-FFF2-40B4-BE49-F238E27FC236}">
                <a16:creationId xmlns:a16="http://schemas.microsoft.com/office/drawing/2014/main" id="{A6490334-661E-1F1E-4810-68E34329341E}"/>
              </a:ext>
            </a:extLst>
          </p:cNvPr>
          <p:cNvSpPr/>
          <p:nvPr/>
        </p:nvSpPr>
        <p:spPr>
          <a:xfrm>
            <a:off x="121676" y="9073517"/>
            <a:ext cx="1709735" cy="1421644"/>
          </a:xfrm>
          <a:custGeom>
            <a:avLst/>
            <a:gdLst/>
            <a:ahLst/>
            <a:cxnLst/>
            <a:rect l="l" t="t" r="r" b="b"/>
            <a:pathLst>
              <a:path w="1139823" h="824947" extrusionOk="0">
                <a:moveTo>
                  <a:pt x="0" y="0"/>
                </a:moveTo>
                <a:lnTo>
                  <a:pt x="1139822" y="0"/>
                </a:lnTo>
                <a:lnTo>
                  <a:pt x="1139822" y="824947"/>
                </a:lnTo>
                <a:lnTo>
                  <a:pt x="0" y="824947"/>
                </a:lnTo>
                <a:lnTo>
                  <a:pt x="0" y="0"/>
                </a:lnTo>
                <a:close/>
              </a:path>
            </a:pathLst>
          </a:custGeom>
          <a:blipFill rotWithShape="1">
            <a:blip r:embed="rId7">
              <a:alphaModFix/>
            </a:blip>
            <a:stretch>
              <a:fillRect/>
            </a:stretch>
          </a:blipFill>
          <a:ln>
            <a:noFill/>
          </a:ln>
        </p:spPr>
        <p:txBody>
          <a:bodyPr spcFirstLastPara="1" wrap="square" lIns="137138" tIns="68550" rIns="137138" bIns="68550" anchor="t" anchorCtr="0">
            <a:noAutofit/>
          </a:bodyPr>
          <a:lstStyle/>
          <a:p>
            <a:endParaRPr sz="2100">
              <a:solidFill>
                <a:srgbClr val="000000"/>
              </a:solidFill>
              <a:latin typeface="Arial"/>
              <a:ea typeface="Arial"/>
              <a:cs typeface="Arial"/>
              <a:sym typeface="Arial"/>
            </a:endParaRPr>
          </a:p>
        </p:txBody>
      </p:sp>
    </p:spTree>
    <p:extLst>
      <p:ext uri="{BB962C8B-B14F-4D97-AF65-F5344CB8AC3E}">
        <p14:creationId xmlns:p14="http://schemas.microsoft.com/office/powerpoint/2010/main" val="7555928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5.0.0"/>
  <p:tag name="SLIDO_PRESENTATION_ID" val="25a504b2-e00b-439e-b0f7-d59b66730d01"/>
  <p:tag name="SLIDO_EVENT_UUID" val="739ee9dc-8f7c-4406-a092-ccff3f00c782"/>
  <p:tag name="SLIDO_EVENT_SECTION_UUID" val="b2c80401-418e-4a0a-a22c-844fd1391448"/>
</p:tagLst>
</file>

<file path=ppt/tags/tag10.xml><?xml version="1.0" encoding="utf-8"?>
<p:tagLst xmlns:a="http://schemas.openxmlformats.org/drawingml/2006/main" xmlns:r="http://schemas.openxmlformats.org/officeDocument/2006/relationships" xmlns:p="http://schemas.openxmlformats.org/presentationml/2006/main">
  <p:tag name="SLIDO_ELEMENT" val="title"/>
</p:tagLst>
</file>

<file path=ppt/tags/tag2.xml><?xml version="1.0" encoding="utf-8"?>
<p:tagLst xmlns:a="http://schemas.openxmlformats.org/drawingml/2006/main" xmlns:r="http://schemas.openxmlformats.org/officeDocument/2006/relationships" xmlns:p="http://schemas.openxmlformats.org/presentationml/2006/main">
  <p:tag name="SLIDO_TYPE" val="SlidoJoining"/>
</p:tagLst>
</file>

<file path=ppt/tags/tag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Join"/>
</p:tagLst>
</file>

<file path=ppt/tags/tag4.xml><?xml version="1.0" encoding="utf-8"?>
<p:tagLst xmlns:a="http://schemas.openxmlformats.org/drawingml/2006/main" xmlns:r="http://schemas.openxmlformats.org/officeDocument/2006/relationships" xmlns:p="http://schemas.openxmlformats.org/presentationml/2006/main">
  <p:tag name="SLIDO_ELEMENT" val="title"/>
</p:tagLst>
</file>

<file path=ppt/tags/tag5.xml><?xml version="1.0" encoding="utf-8"?>
<p:tagLst xmlns:a="http://schemas.openxmlformats.org/drawingml/2006/main" xmlns:r="http://schemas.openxmlformats.org/officeDocument/2006/relationships" xmlns:p="http://schemas.openxmlformats.org/presentationml/2006/main">
  <p:tag name="SLIDO_TYPE" val="SlidoPoll"/>
  <p:tag name="SLIDO_POLL_UUID" val="dc5c560c-851d-49ee-bf9b-73da12fc82b9"/>
  <p:tag name="SLIDO_TIMELINE" val="W3sicG9sbFF1ZXN0aW9uVXVpZCI6ImZlNWYzYzQ3LTJjMTgtNDBkMC1hYzM5LWZlNGVlZDYzNGM3NCIsInNob3dSZXN1bHRzIjp0cnVlfV0="/>
</p:tagLst>
</file>

<file path=ppt/tags/tag6.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Ranking"/>
</p:tagLst>
</file>

<file path=ppt/tags/tag7.xml><?xml version="1.0" encoding="utf-8"?>
<p:tagLst xmlns:a="http://schemas.openxmlformats.org/drawingml/2006/main" xmlns:r="http://schemas.openxmlformats.org/officeDocument/2006/relationships" xmlns:p="http://schemas.openxmlformats.org/presentationml/2006/main">
  <p:tag name="SLIDO_ELEMENT" val="title"/>
</p:tagLst>
</file>

<file path=ppt/tags/tag8.xml><?xml version="1.0" encoding="utf-8"?>
<p:tagLst xmlns:a="http://schemas.openxmlformats.org/drawingml/2006/main" xmlns:r="http://schemas.openxmlformats.org/officeDocument/2006/relationships" xmlns:p="http://schemas.openxmlformats.org/presentationml/2006/main">
  <p:tag name="SLIDO_TYPE" val="SlidoPoll"/>
  <p:tag name="SLIDO_POLL_UUID" val="c09892e5-57e7-4469-8538-294d3f452349"/>
  <p:tag name="SLIDO_TIMELINE" val="W3sicG9sbFF1ZXN0aW9uVXVpZCI6ImJiMzcwNjYwLWUwZmQtNDE3OC1hODNkLThjNDQ0MjY2NTUwZiIsInNob3dSZXN1bHRzIjp0cnVlfV0="/>
</p:tagLst>
</file>

<file path=ppt/tags/tag9.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C Ltd TEMPLATE 2025" id="{1A6BF77B-CA1C-5449-B731-982ADA1FF6EA}" vid="{FB8CB125-74D0-8642-B8E5-F953173442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1239</TotalTime>
  <Words>1473</Words>
  <Application>Microsoft Macintosh PowerPoint</Application>
  <PresentationFormat>Custom</PresentationFormat>
  <Paragraphs>179</Paragraphs>
  <Slides>39</Slides>
  <Notes>27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39</vt:i4>
      </vt:variant>
    </vt:vector>
  </HeadingPairs>
  <TitlesOfParts>
    <vt:vector size="51" baseType="lpstr">
      <vt:lpstr>Maven Pro</vt:lpstr>
      <vt:lpstr>Arial</vt:lpstr>
      <vt:lpstr>Poppins</vt:lpstr>
      <vt:lpstr>Open Sans</vt:lpstr>
      <vt:lpstr>Symbol</vt:lpstr>
      <vt:lpstr>HK Grotesk Bold</vt:lpstr>
      <vt:lpstr>Calibri</vt:lpstr>
      <vt:lpstr>Maven Pro Bold</vt:lpstr>
      <vt:lpstr>Squada One</vt:lpstr>
      <vt:lpstr>Avenir</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Smith, Lucy</dc:creator>
  <cp:lastModifiedBy>Smith, Lucy</cp:lastModifiedBy>
  <cp:revision>6</cp:revision>
  <dcterms:created xsi:type="dcterms:W3CDTF">2026-01-19T13:58:12Z</dcterms:created>
  <dcterms:modified xsi:type="dcterms:W3CDTF">2026-01-20T10:38:07Z</dcterms:modified>
  <dc:identifier>DAGxvl0Wxwg</dc:identifier>
</cp:coreProperties>
</file>