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0" r:id="rId2"/>
    <p:sldId id="308" r:id="rId3"/>
    <p:sldId id="327" r:id="rId4"/>
    <p:sldId id="299" r:id="rId5"/>
    <p:sldId id="329" r:id="rId6"/>
    <p:sldId id="262" r:id="rId7"/>
    <p:sldId id="303" r:id="rId8"/>
    <p:sldId id="333" r:id="rId9"/>
    <p:sldId id="335" r:id="rId10"/>
    <p:sldId id="336" r:id="rId11"/>
    <p:sldId id="332" r:id="rId12"/>
    <p:sldId id="337" r:id="rId13"/>
    <p:sldId id="328" r:id="rId14"/>
    <p:sldId id="30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11F"/>
    <a:srgbClr val="182C2F"/>
    <a:srgbClr val="0F1F41"/>
    <a:srgbClr val="009F5E"/>
    <a:srgbClr val="7B7CBB"/>
    <a:srgbClr val="88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74929" autoAdjust="0"/>
  </p:normalViewPr>
  <p:slideViewPr>
    <p:cSldViewPr snapToGrid="0">
      <p:cViewPr varScale="1">
        <p:scale>
          <a:sx n="83" d="100"/>
          <a:sy n="8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4F5A7-5789-46F0-9F04-44F65E374AE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7B4F0-0D84-4AD1-8C37-9BD3344C9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24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7B4F0-0D84-4AD1-8C37-9BD3344C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313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523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03AD4-5633-A46B-05CC-306740FBC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5339E-A73E-6749-FDB8-0262B9AA8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0F1BE8-2B56-A7FB-7643-BDE550095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88500-F19E-7DF9-C096-55EB8B02F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72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625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796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215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81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178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209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61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91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20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202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7B4F0-0D84-4AD1-8C37-9BD3344C906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5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4624-AC42-280A-64BD-7A51E93FA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E0DE9-6374-B40C-37E2-DDFA9A49E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8D52D-4BC3-8D43-8818-A66C8EE7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C45B3-3CED-C436-9534-88B496623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A7342-95E7-09E8-9B42-D6B37B4E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92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FC4E-A703-5CF1-EF9A-3CA0546F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0BF05-0EDC-6434-94A0-24D8FA37B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D1896-F256-44D1-5D0B-9C69F55E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3C57D-657D-59DC-BC5D-CD280C17C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8DE94-6514-1D62-393C-1271532F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58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81D6F-35E5-016C-0564-FC2CA19C9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EE81A-7D6C-3130-9D0B-44411BD4C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71092-9FC6-F1B5-3677-4087A78D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9C3C-C71A-9E72-233F-92FC4F1B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6C61D-4A34-F1CB-7E13-21D7A711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06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B56D-E3FD-5393-2301-410AB7B8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39BA9-3865-6A5C-B7E2-0FCD1606F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59358-CF0B-ADB5-42F3-DE199BBD0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1A58-F163-F10B-6ED8-D954EBDB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C92AC-B9EB-E819-BAF3-9617959B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60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677F-B0D8-BEB8-7059-2A7E3EF9A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5B04B-91D2-9DB7-B381-6105B7F15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8537B-92B3-837B-2F0B-DB935FB3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76E4C-CDE9-AD50-6EF6-4244AFC3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F2EB3-EA7E-88E4-2B2D-EEBF9D14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66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DCD61-F0CD-577B-6FE4-FD0F3E1D8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DCB6A-DA5D-A69A-DA05-632A83A9D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3773F-71FD-7B86-0073-0C26103DE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D49CF-4AFC-C6CB-5000-2A0D8DF8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1D98E-D65A-7CBF-FA85-2CBC97282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CE210-968B-5D99-E354-445AC3A3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06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2ABF-E9CE-A32F-7E6D-3AF5C4F5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EC4E9-F27A-D97F-02DF-E8521970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A05F8-3728-E402-C228-609AF385F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1F2E98-1711-FD46-046B-A7A0A110E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E42F62-6B0E-3B8F-D629-B0BFABACC7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80F00-FAF4-D451-E814-303CD7BA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D03A6-66DB-4516-97A4-8FD90F38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879116-E7FA-74AC-BCD4-D6373B0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37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E47F-B18E-712C-182D-1385FE63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C0375-9C7B-58AE-A5DC-34F11A5B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CB012-969B-96F0-75F2-720380F1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E7F5C-2884-011B-3837-996C9D79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29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A603B9-69DF-A8DB-7E19-CF8EB5BC4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BBD69C-9D29-EB85-4809-CA4E9B49C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BD56B-C596-AFFA-C67A-35918E65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52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44F7-F528-C318-FEEF-2C9C65B7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051A1-DC4D-2F7D-FD5F-31A55C25E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A1846-4558-8592-6F1C-09FEEDD27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86B3D-5426-4825-F7B0-5974B130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29AC4-1FBE-D57A-3D12-C54CE2B33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ABB93-5301-90F3-2864-275AD177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29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3DFD-1333-FDE8-8A17-10F27F3A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A43F8C-B21D-B376-2B7B-E4FD7B447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FAF89-5AAD-0903-5149-6D21E0FCB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27399-E156-4859-7AD4-8BA7C5E1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13E5C-BB17-38BE-278F-885E36EB2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3224E-5687-C9E4-60FB-A5DC2E81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2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DA88A9-BABA-1B97-429D-8CE82396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9CB7C-5FE4-6C4F-FE6C-77B27CD5E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30EA9-095F-C520-6B2D-36A903AF9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F69C00-4036-49C3-ACD0-64B1712FDBB7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4B60-6E70-3DBD-448D-DAB86E2CE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30F7A-D38D-7D11-00D8-13D86279B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903BE-B63F-4A95-9AF3-2EA672E2F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34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7.sv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sv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svg"/><Relationship Id="rId12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11" Type="http://schemas.openxmlformats.org/officeDocument/2006/relationships/image" Target="../media/image3.jpeg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sv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sv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7.svg"/><Relationship Id="rId2" Type="http://schemas.microsoft.com/office/2007/relationships/media" Target="../media/media6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sv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sv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3D46EB-3C7E-21B8-A714-7B70B1571AF5}"/>
              </a:ext>
            </a:extLst>
          </p:cNvPr>
          <p:cNvSpPr/>
          <p:nvPr/>
        </p:nvSpPr>
        <p:spPr>
          <a:xfrm>
            <a:off x="-194602" y="0"/>
            <a:ext cx="12930101" cy="1665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Loop">
            <a:extLst>
              <a:ext uri="{FF2B5EF4-FFF2-40B4-BE49-F238E27FC236}">
                <a16:creationId xmlns:a16="http://schemas.microsoft.com/office/drawing/2014/main" id="{8B497AB3-D546-240E-CC73-7A67BA5BD9A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452" r="32287" b="14628"/>
          <a:stretch/>
        </p:blipFill>
        <p:spPr>
          <a:xfrm>
            <a:off x="1989176" y="323387"/>
            <a:ext cx="1026662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0E1EB-831B-DE1D-CFD8-AD981BEFD670}"/>
              </a:ext>
            </a:extLst>
          </p:cNvPr>
          <p:cNvSpPr txBox="1"/>
          <p:nvPr/>
        </p:nvSpPr>
        <p:spPr>
          <a:xfrm>
            <a:off x="253645" y="1681746"/>
            <a:ext cx="9385303" cy="236988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lei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leil"/>
                <a:ea typeface="+mn-ea"/>
                <a:cs typeface="+mn-cs"/>
              </a:rPr>
              <a:t>Confidential Careline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leil"/>
                <a:ea typeface="+mn-ea"/>
                <a:cs typeface="+mn-cs"/>
              </a:rPr>
              <a:t>for Contact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4D6E8-FC9E-2633-57F9-4A842FAAFEF4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1" y="608323"/>
            <a:ext cx="1225757" cy="5680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A11B80-BE02-6EC2-3343-9C3515EF8C20}"/>
              </a:ext>
            </a:extLst>
          </p:cNvPr>
          <p:cNvCxnSpPr>
            <a:cxnSpLocks/>
          </p:cNvCxnSpPr>
          <p:nvPr/>
        </p:nvCxnSpPr>
        <p:spPr>
          <a:xfrm>
            <a:off x="1894901" y="495160"/>
            <a:ext cx="0" cy="794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Contact - for families with disabled children - Oxfordshire Mind Guide">
            <a:extLst>
              <a:ext uri="{FF2B5EF4-FFF2-40B4-BE49-F238E27FC236}">
                <a16:creationId xmlns:a16="http://schemas.microsoft.com/office/drawing/2014/main" id="{8D17393E-F290-37E8-4A57-8B9DBE1EC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56" y="371968"/>
            <a:ext cx="27838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Audio 1023">
            <a:hlinkClick r:id="" action="ppaction://media"/>
            <a:extLst>
              <a:ext uri="{FF2B5EF4-FFF2-40B4-BE49-F238E27FC236}">
                <a16:creationId xmlns:a16="http://schemas.microsoft.com/office/drawing/2014/main" id="{4D6F978C-3502-49CF-DF1D-EC2AFE5ED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758006"/>
      </p:ext>
    </p:extLst>
  </p:cSld>
  <p:clrMapOvr>
    <a:masterClrMapping/>
  </p:clrMapOvr>
  <p:transition spd="slow" advTm="176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CE614FA7-7471-5898-4E41-0A1AB947CBA6}"/>
              </a:ext>
            </a:extLst>
          </p:cNvPr>
          <p:cNvSpPr txBox="1"/>
          <p:nvPr/>
        </p:nvSpPr>
        <p:spPr>
          <a:xfrm>
            <a:off x="448056" y="1350741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Digital Platform: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Introducing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Wellbeing Gateway </a:t>
            </a:r>
            <a:endParaRPr lang="en-US" sz="4400" b="1" u="sng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98D5D77C-35F0-79DA-10E0-E1ED3BF7407B}"/>
              </a:ext>
            </a:extLst>
          </p:cNvPr>
          <p:cNvSpPr txBox="1"/>
          <p:nvPr/>
        </p:nvSpPr>
        <p:spPr>
          <a:xfrm>
            <a:off x="282123" y="3193649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GB" sz="20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 mobile app, available through all major app providers </a:t>
            </a:r>
          </a:p>
          <a:p>
            <a:pPr marL="228600" marR="0" lvl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GB" sz="20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Personalised wellbeing programmes tailored to individual needs</a:t>
            </a:r>
          </a:p>
          <a:p>
            <a:pPr marL="228600" marR="0" lvl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GB" sz="20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Integration with wearable technology to support activity and exercise tracking</a:t>
            </a:r>
          </a:p>
        </p:txBody>
      </p:sp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B4DC13-DDDE-DE89-B38D-F4FFF3D85A29}"/>
              </a:ext>
            </a:extLst>
          </p:cNvPr>
          <p:cNvSpPr/>
          <p:nvPr/>
        </p:nvSpPr>
        <p:spPr>
          <a:xfrm>
            <a:off x="5114926" y="-128005"/>
            <a:ext cx="6981824" cy="288215"/>
          </a:xfrm>
          <a:prstGeom prst="rect">
            <a:avLst/>
          </a:prstGeom>
          <a:solidFill>
            <a:srgbClr val="0F1F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486F16-4191-21EA-35F8-31D2F43283D5}"/>
              </a:ext>
            </a:extLst>
          </p:cNvPr>
          <p:cNvSpPr/>
          <p:nvPr/>
        </p:nvSpPr>
        <p:spPr>
          <a:xfrm>
            <a:off x="-1" y="488441"/>
            <a:ext cx="250317" cy="1614679"/>
          </a:xfrm>
          <a:prstGeom prst="rect">
            <a:avLst/>
          </a:prstGeom>
          <a:solidFill>
            <a:srgbClr val="0F1F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B63FAA-076F-6FD1-6246-B3E2BEE44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60350"/>
            <a:ext cx="6134533" cy="2757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E435C9-24DE-75A8-9303-F8584D7C3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67" y="16102"/>
            <a:ext cx="6134533" cy="40442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9365A7-BF53-9685-4084-B1372E65161D}"/>
              </a:ext>
            </a:extLst>
          </p:cNvPr>
          <p:cNvSpPr/>
          <p:nvPr/>
        </p:nvSpPr>
        <p:spPr>
          <a:xfrm>
            <a:off x="5893775" y="-322118"/>
            <a:ext cx="250317" cy="7685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2B7C05-D94E-1055-F028-F6B396F6741C}"/>
              </a:ext>
            </a:extLst>
          </p:cNvPr>
          <p:cNvSpPr/>
          <p:nvPr/>
        </p:nvSpPr>
        <p:spPr>
          <a:xfrm rot="5400000">
            <a:off x="9611322" y="-3867484"/>
            <a:ext cx="250317" cy="7685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329318-132A-22C4-CE75-A37165DCEE80}"/>
              </a:ext>
            </a:extLst>
          </p:cNvPr>
          <p:cNvSpPr/>
          <p:nvPr/>
        </p:nvSpPr>
        <p:spPr>
          <a:xfrm rot="5400000">
            <a:off x="9611321" y="3015294"/>
            <a:ext cx="250317" cy="7685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AAEF6B80-6FF6-D0C5-A5D5-078C86A80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 mobile app, available through all major app providers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72EE0A8-F290-D75B-53FF-BD04CA020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686121"/>
      </p:ext>
    </p:extLst>
  </p:cSld>
  <p:clrMapOvr>
    <a:masterClrMapping/>
  </p:clrMapOvr>
  <p:transition spd="slow" advTm="207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82C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CE0CA7-E325-C458-101E-2017EE57D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D692DD2C-C7A8-DDA2-05BA-9074560174F4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Accessibility &amp; Equity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BD1A43E1-6A3B-2A56-EE15-D91363631023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Our services address diverse employee needs and accessibility:</a:t>
            </a:r>
          </a:p>
          <a:p>
            <a:pPr marL="324000" lvl="0" indent="-228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1200" dirty="0">
                <a:solidFill>
                  <a:schemeClr val="bg1"/>
                </a:solidFill>
              </a:rPr>
              <a:t>Flexible access options including </a:t>
            </a:r>
            <a:r>
              <a:rPr lang="en-US" sz="1200" b="1" dirty="0">
                <a:solidFill>
                  <a:schemeClr val="bg1"/>
                </a:solidFill>
              </a:rPr>
              <a:t>Live Chat, Online Booking</a:t>
            </a:r>
            <a:r>
              <a:rPr lang="en-US" sz="1200" dirty="0">
                <a:solidFill>
                  <a:schemeClr val="bg1"/>
                </a:solidFill>
              </a:rPr>
              <a:t>, email, speech and text options via Relay UK</a:t>
            </a:r>
          </a:p>
          <a:p>
            <a:pPr marL="324000" lvl="0" indent="-228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1200" dirty="0">
                <a:solidFill>
                  <a:schemeClr val="bg1"/>
                </a:solidFill>
              </a:rPr>
              <a:t>Adviceline trained to support clients with diverse requirements including </a:t>
            </a:r>
            <a:r>
              <a:rPr lang="en-US" sz="1200" b="1" dirty="0">
                <a:solidFill>
                  <a:schemeClr val="bg1"/>
                </a:solidFill>
              </a:rPr>
              <a:t>Neurodiversity</a:t>
            </a:r>
          </a:p>
          <a:p>
            <a:pPr marL="324000" lvl="0" indent="-228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1200" dirty="0">
                <a:solidFill>
                  <a:schemeClr val="bg1"/>
                </a:solidFill>
              </a:rPr>
              <a:t>Access to </a:t>
            </a:r>
            <a:r>
              <a:rPr lang="en-US" sz="1200" b="1" dirty="0">
                <a:solidFill>
                  <a:schemeClr val="bg1"/>
                </a:solidFill>
              </a:rPr>
              <a:t>Neurodiversity </a:t>
            </a:r>
            <a:r>
              <a:rPr lang="en-US" sz="1200" dirty="0">
                <a:solidFill>
                  <a:schemeClr val="bg1"/>
                </a:solidFill>
              </a:rPr>
              <a:t>webinars and Ele content</a:t>
            </a:r>
          </a:p>
          <a:p>
            <a:pPr marL="324000" lvl="0" indent="-228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1200" dirty="0">
                <a:solidFill>
                  <a:schemeClr val="bg1"/>
                </a:solidFill>
              </a:rPr>
              <a:t>Option to express </a:t>
            </a:r>
            <a:r>
              <a:rPr lang="en-US" sz="1200" b="1" dirty="0">
                <a:solidFill>
                  <a:schemeClr val="bg1"/>
                </a:solidFill>
              </a:rPr>
              <a:t>preferences</a:t>
            </a:r>
            <a:r>
              <a:rPr lang="en-US" sz="1200" dirty="0">
                <a:solidFill>
                  <a:schemeClr val="bg1"/>
                </a:solidFill>
              </a:rPr>
              <a:t> for counsellor across a full range of protected characteristics </a:t>
            </a:r>
            <a:endParaRPr lang="en-US" sz="1200" b="1" dirty="0">
              <a:solidFill>
                <a:schemeClr val="bg1"/>
              </a:solidFill>
            </a:endParaRPr>
          </a:p>
          <a:p>
            <a:pPr marL="324000" lvl="0" indent="-228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1200" dirty="0">
                <a:solidFill>
                  <a:schemeClr val="bg1"/>
                </a:solidFill>
              </a:rPr>
              <a:t>Established network of specialist and </a:t>
            </a:r>
            <a:r>
              <a:rPr lang="en-US" sz="1200" b="1" dirty="0">
                <a:solidFill>
                  <a:schemeClr val="bg1"/>
                </a:solidFill>
              </a:rPr>
              <a:t>multi-lingual</a:t>
            </a:r>
            <a:r>
              <a:rPr lang="en-US" sz="1200" dirty="0">
                <a:solidFill>
                  <a:schemeClr val="bg1"/>
                </a:solidFill>
              </a:rPr>
              <a:t> counsellors</a:t>
            </a:r>
          </a:p>
          <a:p>
            <a:pPr marL="324000" lvl="0" indent="-228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1200" b="1" dirty="0">
                <a:solidFill>
                  <a:schemeClr val="bg1"/>
                </a:solidFill>
              </a:rPr>
              <a:t>WCAG </a:t>
            </a:r>
            <a:r>
              <a:rPr lang="en-US" sz="1200" dirty="0">
                <a:solidFill>
                  <a:schemeClr val="bg1"/>
                </a:solidFill>
              </a:rPr>
              <a:t>compliant written web content</a:t>
            </a:r>
          </a:p>
          <a:p>
            <a:pPr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2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1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2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1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2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C3E78F29-55FF-DC9E-4C1D-79ADC9558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1738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Logo" hidden="1">
            <a:extLst>
              <a:ext uri="{FF2B5EF4-FFF2-40B4-BE49-F238E27FC236}">
                <a16:creationId xmlns:a16="http://schemas.microsoft.com/office/drawing/2014/main" id="{3250D978-2B30-21C9-AED6-E396003125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2406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96625A-5BB4-2B32-DD42-26C98FB20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73B55B-8976-785B-262E-7488153D322E}"/>
              </a:ext>
            </a:extLst>
          </p:cNvPr>
          <p:cNvSpPr/>
          <p:nvPr/>
        </p:nvSpPr>
        <p:spPr>
          <a:xfrm rot="5400000">
            <a:off x="5219096" y="-1872733"/>
            <a:ext cx="1753810" cy="12192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CE614FA7-7471-5898-4E41-0A1AB947CBA6}"/>
              </a:ext>
            </a:extLst>
          </p:cNvPr>
          <p:cNvSpPr txBox="1"/>
          <p:nvPr/>
        </p:nvSpPr>
        <p:spPr>
          <a:xfrm>
            <a:off x="332344" y="3346362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36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dirty="0">
                <a:latin typeface="+mj-lt"/>
                <a:ea typeface="+mj-ea"/>
                <a:cs typeface="+mj-cs"/>
              </a:rPr>
              <a:t>What’s included</a:t>
            </a:r>
            <a:endParaRPr kumimoji="0" lang="en-US" sz="3600" b="1" i="0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Bullets">
            <a:extLst>
              <a:ext uri="{FF2B5EF4-FFF2-40B4-BE49-F238E27FC236}">
                <a16:creationId xmlns:a16="http://schemas.microsoft.com/office/drawing/2014/main" id="{6703CA91-03FE-28A2-0A00-AFF308430726}"/>
              </a:ext>
            </a:extLst>
          </p:cNvPr>
          <p:cNvSpPr txBox="1"/>
          <p:nvPr/>
        </p:nvSpPr>
        <p:spPr>
          <a:xfrm>
            <a:off x="2330875" y="3407128"/>
            <a:ext cx="9777046" cy="3162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lnSpc>
                <a:spcPct val="150000"/>
              </a:lnSpc>
              <a:spcBef>
                <a:spcPts val="1070"/>
              </a:spcBef>
              <a:spcAft>
                <a:spcPts val="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Access to Benefit Hub - an employee discounts and perks platform with savings on everyday essentials and experiences. </a:t>
            </a:r>
          </a:p>
          <a:p>
            <a:pPr marL="342900" lvl="0" indent="-228600">
              <a:lnSpc>
                <a:spcPct val="150000"/>
              </a:lnSpc>
              <a:spcBef>
                <a:spcPts val="1070"/>
              </a:spcBef>
              <a:spcAft>
                <a:spcPts val="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A wide range of new wellbeing content from experts around the world </a:t>
            </a:r>
          </a:p>
          <a:p>
            <a:pPr marL="342900" lvl="0" indent="-228600">
              <a:lnSpc>
                <a:spcPct val="150000"/>
              </a:lnSpc>
              <a:spcBef>
                <a:spcPts val="1070"/>
              </a:spcBef>
              <a:spcAft>
                <a:spcPts val="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Personal, team and organisation‑wide wellbeing challenges</a:t>
            </a:r>
          </a:p>
          <a:p>
            <a:pPr marL="342900" lvl="0" indent="-228600">
              <a:lnSpc>
                <a:spcPct val="150000"/>
              </a:lnSpc>
              <a:spcBef>
                <a:spcPts val="1070"/>
              </a:spcBef>
              <a:spcAft>
                <a:spcPts val="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A comprehensive library of wellbeing resources</a:t>
            </a:r>
            <a:endParaRPr lang="en-US" dirty="0">
              <a:effectLst/>
            </a:endParaRPr>
          </a:p>
        </p:txBody>
      </p:sp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1E82234-B757-5F8C-B4E8-E8261C67E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6188841"/>
      </p:ext>
    </p:extLst>
  </p:cSld>
  <p:clrMapOvr>
    <a:masterClrMapping/>
  </p:clrMapOvr>
  <p:transition spd="slow" advTm="187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A760F09C-FF92-DDA4-633F-C15E36CC907C}"/>
              </a:ext>
            </a:extLst>
          </p:cNvPr>
          <p:cNvPicPr/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E614FA7-7471-5898-4E41-0A1AB947CBA6}"/>
              </a:ext>
            </a:extLst>
          </p:cNvPr>
          <p:cNvSpPr txBox="1"/>
          <p:nvPr/>
        </p:nvSpPr>
        <p:spPr>
          <a:xfrm>
            <a:off x="288959" y="204104"/>
            <a:ext cx="10792045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95C11F"/>
                </a:solidFill>
                <a:latin typeface="Soleil"/>
              </a:rPr>
              <a:t>Access Details:</a:t>
            </a: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98D5D77C-35F0-79DA-10E0-E1ED3BF7407B}"/>
              </a:ext>
            </a:extLst>
          </p:cNvPr>
          <p:cNvSpPr txBox="1"/>
          <p:nvPr/>
        </p:nvSpPr>
        <p:spPr>
          <a:xfrm>
            <a:off x="663582" y="2408092"/>
            <a:ext cx="5810080" cy="33239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-360000" algn="ctr">
              <a:spcBef>
                <a:spcPts val="600"/>
              </a:spcBef>
            </a:pPr>
            <a:r>
              <a:rPr lang="en-GB" b="1" dirty="0">
                <a:latin typeface="Soleil" panose="02000503030000020004"/>
              </a:rPr>
              <a:t>24/7 Freephone number</a:t>
            </a:r>
            <a:br>
              <a:rPr lang="en-GB" dirty="0">
                <a:solidFill>
                  <a:srgbClr val="182C2F"/>
                </a:solidFill>
                <a:latin typeface="Soleil" panose="02000503030000020004"/>
              </a:rPr>
            </a:br>
            <a:r>
              <a:rPr lang="en-GB" dirty="0">
                <a:solidFill>
                  <a:srgbClr val="182C2F"/>
                </a:solidFill>
                <a:latin typeface="Soleil" panose="02000503030000020004"/>
              </a:rPr>
              <a:t>UK Access Number:</a:t>
            </a:r>
            <a:r>
              <a:rPr lang="en-GB" dirty="0">
                <a:solidFill>
                  <a:srgbClr val="95C11F"/>
                </a:solidFill>
                <a:latin typeface="Soleil" panose="02000503030000020004"/>
              </a:rPr>
              <a:t> </a:t>
            </a:r>
            <a:r>
              <a:rPr lang="en-GB" b="1" dirty="0">
                <a:solidFill>
                  <a:srgbClr val="95C11F"/>
                </a:solidFill>
                <a:latin typeface="Soleil" panose="02000503030000020004"/>
              </a:rPr>
              <a:t>0800 085 1376</a:t>
            </a:r>
            <a:br>
              <a:rPr lang="en-GB" dirty="0">
                <a:solidFill>
                  <a:srgbClr val="182C2F"/>
                </a:solidFill>
                <a:latin typeface="Soleil" panose="02000503030000020004"/>
              </a:rPr>
            </a:br>
            <a:r>
              <a:rPr lang="en-GB" b="1" dirty="0">
                <a:solidFill>
                  <a:srgbClr val="95C11F"/>
                </a:solidFill>
                <a:latin typeface="Soleil" panose="02000503030000020004"/>
              </a:rPr>
              <a:t>+ 44 (0)20 7938 0963</a:t>
            </a:r>
          </a:p>
          <a:p>
            <a:pPr indent="-360000" algn="ctr">
              <a:spcBef>
                <a:spcPts val="600"/>
              </a:spcBef>
            </a:pPr>
            <a:endParaRPr lang="en-GB" b="1" dirty="0">
              <a:solidFill>
                <a:srgbClr val="182C2F"/>
              </a:solidFill>
              <a:latin typeface="Soleil" panose="02000503030000020004"/>
            </a:endParaRPr>
          </a:p>
          <a:p>
            <a:pPr indent="-360000" algn="ctr">
              <a:spcBef>
                <a:spcPts val="600"/>
              </a:spcBef>
            </a:pPr>
            <a:r>
              <a:rPr lang="en-GB" b="1" dirty="0">
                <a:latin typeface="Soleil" panose="02000503030000020004"/>
              </a:rPr>
              <a:t>Dedicated Managerial Adviceline</a:t>
            </a:r>
            <a:br>
              <a:rPr lang="en-GB" dirty="0">
                <a:solidFill>
                  <a:srgbClr val="182C2F"/>
                </a:solidFill>
                <a:latin typeface="Soleil" panose="02000503030000020004"/>
              </a:rPr>
            </a:br>
            <a:r>
              <a:rPr lang="en-GB" dirty="0">
                <a:solidFill>
                  <a:srgbClr val="182C2F"/>
                </a:solidFill>
                <a:latin typeface="Soleil" panose="02000503030000020004"/>
              </a:rPr>
              <a:t>UK Access Number:</a:t>
            </a:r>
            <a:r>
              <a:rPr lang="en-GB" dirty="0">
                <a:solidFill>
                  <a:srgbClr val="95C11F"/>
                </a:solidFill>
                <a:latin typeface="Soleil" panose="02000503030000020004"/>
              </a:rPr>
              <a:t> </a:t>
            </a:r>
            <a:r>
              <a:rPr lang="en-GB" b="1" dirty="0">
                <a:solidFill>
                  <a:srgbClr val="95C11F"/>
                </a:solidFill>
                <a:latin typeface="Soleil" panose="02000503030000020004"/>
              </a:rPr>
              <a:t>0800 085 3805</a:t>
            </a:r>
          </a:p>
          <a:p>
            <a:pPr indent="-360000" algn="ctr">
              <a:spcBef>
                <a:spcPts val="600"/>
              </a:spcBef>
            </a:pPr>
            <a:endParaRPr lang="en-GB" dirty="0">
              <a:solidFill>
                <a:srgbClr val="182C2F"/>
              </a:solidFill>
              <a:latin typeface="Soleil" panose="02000503030000020004"/>
            </a:endParaRPr>
          </a:p>
          <a:p>
            <a:pPr indent="-360000" algn="ctr">
              <a:spcBef>
                <a:spcPts val="600"/>
              </a:spcBef>
            </a:pPr>
            <a:r>
              <a:rPr lang="en-GB" b="1" dirty="0">
                <a:solidFill>
                  <a:srgbClr val="182C2F"/>
                </a:solidFill>
                <a:latin typeface="Soleil" panose="02000503030000020004"/>
              </a:rPr>
              <a:t>Email: </a:t>
            </a:r>
            <a:r>
              <a:rPr lang="en-GB" b="1" u="sng" dirty="0">
                <a:solidFill>
                  <a:srgbClr val="95C11F"/>
                </a:solidFill>
                <a:latin typeface="Soleil" panose="02000503030000020004"/>
              </a:rPr>
              <a:t>assist@cicwellbeing.com</a:t>
            </a:r>
          </a:p>
          <a:p>
            <a:pPr indent="-360000" algn="ctr">
              <a:spcBef>
                <a:spcPts val="600"/>
              </a:spcBef>
            </a:pPr>
            <a:endParaRPr lang="en-GB" b="1" dirty="0">
              <a:solidFill>
                <a:srgbClr val="95C11F"/>
              </a:solidFill>
              <a:latin typeface="Soleil"/>
            </a:endParaRPr>
          </a:p>
          <a:p>
            <a:pPr indent="-360000" algn="ctr">
              <a:spcBef>
                <a:spcPts val="600"/>
              </a:spcBef>
            </a:pPr>
            <a:endParaRPr lang="en-GB" b="1" dirty="0">
              <a:solidFill>
                <a:srgbClr val="95C11F"/>
              </a:solidFill>
              <a:latin typeface="Solei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8CF00-0127-C204-DCD4-2DA98401A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02" y="454401"/>
            <a:ext cx="1339321" cy="620644"/>
          </a:xfrm>
          <a:prstGeom prst="rect">
            <a:avLst/>
          </a:prstGeom>
        </p:spPr>
      </p:pic>
      <p:pic>
        <p:nvPicPr>
          <p:cNvPr id="3" name="Graphic 2" descr="Speaker phone with solid fill">
            <a:extLst>
              <a:ext uri="{FF2B5EF4-FFF2-40B4-BE49-F238E27FC236}">
                <a16:creationId xmlns:a16="http://schemas.microsoft.com/office/drawing/2014/main" id="{2CC8ABDA-B5C0-6BC4-479A-B49CE70C72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959" y="2025227"/>
            <a:ext cx="1007533" cy="1007533"/>
          </a:xfrm>
          <a:prstGeom prst="rect">
            <a:avLst/>
          </a:prstGeom>
        </p:spPr>
      </p:pic>
      <p:pic>
        <p:nvPicPr>
          <p:cNvPr id="8" name="Graphic 7" descr="Smart Phone outline">
            <a:extLst>
              <a:ext uri="{FF2B5EF4-FFF2-40B4-BE49-F238E27FC236}">
                <a16:creationId xmlns:a16="http://schemas.microsoft.com/office/drawing/2014/main" id="{F46ACEDB-08B9-0479-8CC8-1D364C8D2F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365" y="3224751"/>
            <a:ext cx="920750" cy="920750"/>
          </a:xfrm>
          <a:prstGeom prst="rect">
            <a:avLst/>
          </a:prstGeom>
        </p:spPr>
      </p:pic>
      <p:pic>
        <p:nvPicPr>
          <p:cNvPr id="9" name="Graphic 8" descr="Internet with solid fill">
            <a:extLst>
              <a:ext uri="{FF2B5EF4-FFF2-40B4-BE49-F238E27FC236}">
                <a16:creationId xmlns:a16="http://schemas.microsoft.com/office/drawing/2014/main" id="{55F47B95-C9FD-FFC4-29B8-C1432E8147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604" y="4463972"/>
            <a:ext cx="1088059" cy="1088059"/>
          </a:xfrm>
          <a:prstGeom prst="rect">
            <a:avLst/>
          </a:prstGeom>
        </p:spPr>
      </p:pic>
      <p:pic>
        <p:nvPicPr>
          <p:cNvPr id="16" name="Picture 15" descr="A person sitting on a bus looking at her phone&#10;&#10;Description automatically generated">
            <a:extLst>
              <a:ext uri="{FF2B5EF4-FFF2-40B4-BE49-F238E27FC236}">
                <a16:creationId xmlns:a16="http://schemas.microsoft.com/office/drawing/2014/main" id="{D985E182-EFD8-967C-4267-10ED8AD870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/>
          <a:stretch>
            <a:fillRect/>
          </a:stretch>
        </p:blipFill>
        <p:spPr>
          <a:xfrm>
            <a:off x="6356063" y="1831528"/>
            <a:ext cx="5654932" cy="47012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4AF44B-033E-79D8-56CD-53D0B6EEAFFD}"/>
              </a:ext>
            </a:extLst>
          </p:cNvPr>
          <p:cNvCxnSpPr/>
          <p:nvPr/>
        </p:nvCxnSpPr>
        <p:spPr>
          <a:xfrm flipV="1">
            <a:off x="8608742" y="325173"/>
            <a:ext cx="0" cy="9723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ontact - for families with disabled children - Oxfordshire Mind Guide">
            <a:extLst>
              <a:ext uri="{FF2B5EF4-FFF2-40B4-BE49-F238E27FC236}">
                <a16:creationId xmlns:a16="http://schemas.microsoft.com/office/drawing/2014/main" id="{2AEC53C6-456E-B022-B83B-F0F695E9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62" y="289379"/>
            <a:ext cx="27838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8C19CC4-A0CB-FFC3-7B00-5DDCD6D15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7512379"/>
      </p:ext>
    </p:extLst>
  </p:cSld>
  <p:clrMapOvr>
    <a:masterClrMapping/>
  </p:clrMapOvr>
  <p:transition spd="slow" advTm="2192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op">
            <a:extLst>
              <a:ext uri="{FF2B5EF4-FFF2-40B4-BE49-F238E27FC236}">
                <a16:creationId xmlns:a16="http://schemas.microsoft.com/office/drawing/2014/main" id="{8B497AB3-D546-240E-CC73-7A67BA5BD9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5378" y="-2301536"/>
            <a:ext cx="15162026" cy="10729020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439BA8-BFCC-7FAF-6A77-4164AE0287B8}"/>
              </a:ext>
            </a:extLst>
          </p:cNvPr>
          <p:cNvSpPr txBox="1"/>
          <p:nvPr/>
        </p:nvSpPr>
        <p:spPr>
          <a:xfrm>
            <a:off x="1452233" y="2921168"/>
            <a:ext cx="881438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Soleil"/>
              </a:rPr>
              <a:t>Thank you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84E6D1-8722-1309-1E18-944A2D4F4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3159967"/>
      </p:ext>
    </p:extLst>
  </p:cSld>
  <p:clrMapOvr>
    <a:masterClrMapping/>
  </p:clrMapOvr>
  <p:transition spd="slow" advTm="93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3FADE43-FF44-440B-AFBB-028DDD04D2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21773"/>
          <a:stretch>
            <a:fillRect/>
          </a:stretch>
        </p:blipFill>
        <p:spPr>
          <a:xfrm>
            <a:off x="5310177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337E5-BC1C-A97F-2177-98EB9C16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9" y="-334537"/>
            <a:ext cx="10996961" cy="2025226"/>
          </a:xfrm>
        </p:spPr>
        <p:txBody>
          <a:bodyPr>
            <a:normAutofit/>
          </a:bodyPr>
          <a:lstStyle/>
          <a:p>
            <a:r>
              <a:rPr lang="en-GB" sz="5000" b="1" dirty="0">
                <a:solidFill>
                  <a:srgbClr val="95C11F"/>
                </a:solidFill>
                <a:latin typeface="Soleil"/>
              </a:rPr>
              <a:t>          Wellbeing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65DC6-BDA3-9EB8-E9B7-B519F6C2153D}"/>
              </a:ext>
            </a:extLst>
          </p:cNvPr>
          <p:cNvSpPr txBox="1"/>
          <p:nvPr/>
        </p:nvSpPr>
        <p:spPr>
          <a:xfrm>
            <a:off x="356839" y="1471961"/>
            <a:ext cx="5988205" cy="1474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leil" panose="02000503030000020004"/>
              </a:rPr>
              <a:t>35 years of delivering EAP’s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leil" panose="02000503030000020004"/>
              </a:rPr>
              <a:t>Clinical excellence &amp; capability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leil" panose="02000503030000020004"/>
              </a:rPr>
              <a:t>Ease of access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leil" panose="02000503030000020004"/>
              </a:rPr>
              <a:t>Customised approach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leil" panose="02000503030000020004"/>
              </a:rPr>
              <a:t>Personalised journeys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Soleil" panose="02000503030000020004"/>
            </a:endParaRPr>
          </a:p>
          <a:p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Soleil" panose="02000503030000020004"/>
            </a:endParaRPr>
          </a:p>
          <a:p>
            <a:endParaRPr lang="en-GB" sz="2800" dirty="0">
              <a:latin typeface="Soleil" panose="02000503030000020004"/>
            </a:endParaRPr>
          </a:p>
          <a:p>
            <a:endParaRPr lang="en-GB" sz="2800" dirty="0">
              <a:latin typeface="Soleil" panose="020005030300000200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26DF7-11DD-66FF-A01D-8AD0B5BB5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53420"/>
            <a:ext cx="1339321" cy="62064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44E7F43-079E-CD03-A370-25341F689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5386733"/>
      </p:ext>
    </p:extLst>
  </p:cSld>
  <p:clrMapOvr>
    <a:masterClrMapping/>
  </p:clrMapOvr>
  <p:transition spd="slow" advTm="370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A760F09C-FF92-DDA4-633F-C15E36CC907C}"/>
              </a:ext>
            </a:extLst>
          </p:cNvPr>
          <p:cNvPicPr/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9C5F625-913F-759E-2D4A-5B72B4B226E9}"/>
              </a:ext>
            </a:extLst>
          </p:cNvPr>
          <p:cNvGrpSpPr/>
          <p:nvPr/>
        </p:nvGrpSpPr>
        <p:grpSpPr>
          <a:xfrm>
            <a:off x="5409" y="16042"/>
            <a:ext cx="12192000" cy="6850910"/>
            <a:chOff x="5409" y="0"/>
            <a:chExt cx="12192000" cy="6850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908C27-0344-26E8-187E-15F237EC5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54" t="649" r="487" b="766"/>
            <a:stretch/>
          </p:blipFill>
          <p:spPr>
            <a:xfrm>
              <a:off x="5409" y="0"/>
              <a:ext cx="12192000" cy="685091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9A2FAB-EC7A-622A-A0B9-5C94B1216C54}"/>
                </a:ext>
              </a:extLst>
            </p:cNvPr>
            <p:cNvSpPr/>
            <p:nvPr/>
          </p:nvSpPr>
          <p:spPr>
            <a:xfrm>
              <a:off x="148853" y="164803"/>
              <a:ext cx="5295014" cy="956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459C944-0C26-DD50-66FE-B7E3292F89AD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alphaModFix amt="23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0" y="345602"/>
            <a:ext cx="1005451" cy="46592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7F1440B-128E-ACA8-8A60-DBE8C299C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4679573"/>
      </p:ext>
    </p:extLst>
  </p:cSld>
  <p:clrMapOvr>
    <a:masterClrMapping/>
  </p:clrMapOvr>
  <p:transition spd="slow" advTm="317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on a mountain&#10;&#10;AI-generated content may be incorrect.">
            <a:extLst>
              <a:ext uri="{FF2B5EF4-FFF2-40B4-BE49-F238E27FC236}">
                <a16:creationId xmlns:a16="http://schemas.microsoft.com/office/drawing/2014/main" id="{F7834AE0-F9A6-8BBD-8212-66844581D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8" r="2870" b="2"/>
          <a:stretch>
            <a:fillRect/>
          </a:stretch>
        </p:blipFill>
        <p:spPr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E614FA7-7471-5898-4E41-0A1AB947CBA6}"/>
              </a:ext>
            </a:extLst>
          </p:cNvPr>
          <p:cNvSpPr txBox="1"/>
          <p:nvPr/>
        </p:nvSpPr>
        <p:spPr>
          <a:xfrm>
            <a:off x="390444" y="550226"/>
            <a:ext cx="5397039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leil"/>
                <a:ea typeface="+mn-ea"/>
                <a:cs typeface="+mn-cs"/>
              </a:rPr>
              <a:t>Around the Clock Support</a:t>
            </a:r>
          </a:p>
        </p:txBody>
      </p:sp>
      <p:sp>
        <p:nvSpPr>
          <p:cNvPr id="5" name="Bullets">
            <a:extLst>
              <a:ext uri="{FF2B5EF4-FFF2-40B4-BE49-F238E27FC236}">
                <a16:creationId xmlns:a16="http://schemas.microsoft.com/office/drawing/2014/main" id="{2166A1DA-8448-19F3-190E-3EA42037ECF8}"/>
              </a:ext>
            </a:extLst>
          </p:cNvPr>
          <p:cNvSpPr txBox="1"/>
          <p:nvPr/>
        </p:nvSpPr>
        <p:spPr>
          <a:xfrm>
            <a:off x="-354256" y="2516386"/>
            <a:ext cx="5358014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Confidential, in the moment support</a:t>
            </a:r>
          </a:p>
          <a:p>
            <a:pPr marL="685800" marR="0" lvl="1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Access via email, live chat or free phone number</a:t>
            </a:r>
          </a:p>
          <a:p>
            <a:pPr marL="685800" marR="0" lvl="1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Work &amp; life issues</a:t>
            </a:r>
          </a:p>
          <a:p>
            <a:pPr marL="685800" marR="0" lvl="1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Emotional, psychological and practical support</a:t>
            </a:r>
          </a:p>
          <a:p>
            <a:pPr marL="685800" marR="0" lvl="1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24/7/365</a:t>
            </a: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ts val="12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ts val="12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214E4B-77B8-96B7-B2E8-578FB1960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7410172"/>
      </p:ext>
    </p:extLst>
  </p:cSld>
  <p:clrMapOvr>
    <a:masterClrMapping/>
  </p:clrMapOvr>
  <p:transition spd="slow" advTm="1935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FA5C1E-80FF-B1E1-96C6-D3F78AD643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762" r="13763" b="1"/>
          <a:stretch>
            <a:fillRect/>
          </a:stretch>
        </p:blipFill>
        <p:spPr>
          <a:xfrm flipH="1">
            <a:off x="0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CEEDCA43-4F66-2761-266E-DAEF99C5AB20}"/>
              </a:ext>
            </a:extLst>
          </p:cNvPr>
          <p:cNvSpPr txBox="1"/>
          <p:nvPr/>
        </p:nvSpPr>
        <p:spPr>
          <a:xfrm>
            <a:off x="6945910" y="-266700"/>
            <a:ext cx="526542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Structured Therapy</a:t>
            </a:r>
          </a:p>
        </p:txBody>
      </p:sp>
      <p:sp>
        <p:nvSpPr>
          <p:cNvPr id="8" name="Bullets">
            <a:extLst>
              <a:ext uri="{FF2B5EF4-FFF2-40B4-BE49-F238E27FC236}">
                <a16:creationId xmlns:a16="http://schemas.microsoft.com/office/drawing/2014/main" id="{EFE52A2A-3813-8D83-FDA7-175ABBB331FD}"/>
              </a:ext>
            </a:extLst>
          </p:cNvPr>
          <p:cNvSpPr txBox="1"/>
          <p:nvPr/>
        </p:nvSpPr>
        <p:spPr>
          <a:xfrm>
            <a:off x="7012585" y="1956841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2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indent="-228600">
              <a:lnSpc>
                <a:spcPct val="90000"/>
              </a:lnSpc>
              <a:spcBef>
                <a:spcPts val="6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8000" dirty="0">
                <a:solidFill>
                  <a:schemeClr val="bg1"/>
                </a:solidFill>
              </a:rPr>
              <a:t>Solution-focused brief therapy</a:t>
            </a:r>
          </a:p>
          <a:p>
            <a:pPr marL="457200" indent="-228600">
              <a:lnSpc>
                <a:spcPct val="90000"/>
              </a:lnSpc>
              <a:spcBef>
                <a:spcPts val="6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lang="en-US" sz="8000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Bef>
                <a:spcPts val="6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8000" dirty="0">
                <a:solidFill>
                  <a:schemeClr val="bg1"/>
                </a:solidFill>
              </a:rPr>
              <a:t>Specialist psychological support</a:t>
            </a:r>
          </a:p>
          <a:p>
            <a:pPr marL="457200" indent="-228600">
              <a:lnSpc>
                <a:spcPct val="90000"/>
              </a:lnSpc>
              <a:spcBef>
                <a:spcPts val="6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lang="en-US" sz="8000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Bef>
                <a:spcPts val="6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8000" dirty="0">
                <a:solidFill>
                  <a:schemeClr val="bg1"/>
                </a:solidFill>
              </a:rPr>
              <a:t>Delivered via face to face, telephone or video</a:t>
            </a:r>
          </a:p>
          <a:p>
            <a:pPr marL="457200" indent="-228600">
              <a:lnSpc>
                <a:spcPct val="90000"/>
              </a:lnSpc>
              <a:spcBef>
                <a:spcPts val="6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lang="en-US" sz="8000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Bef>
                <a:spcPts val="6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8000" dirty="0">
                <a:solidFill>
                  <a:schemeClr val="bg1"/>
                </a:solidFill>
              </a:rPr>
              <a:t>In accordance BACP Ethical Framework</a:t>
            </a:r>
          </a:p>
          <a:p>
            <a:pPr marL="457200" indent="-228600">
              <a:lnSpc>
                <a:spcPct val="90000"/>
              </a:lnSpc>
              <a:spcBef>
                <a:spcPts val="6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lang="en-US" sz="8000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Bef>
                <a:spcPts val="6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8000" dirty="0">
                <a:solidFill>
                  <a:schemeClr val="bg1"/>
                </a:solidFill>
              </a:rPr>
              <a:t>Referral &amp; signposting to other services</a:t>
            </a:r>
          </a:p>
          <a:p>
            <a:pPr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2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78F2F40-4FA5-1FA0-B3B6-9EA3596E2D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039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2205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7CF43F-F06B-1AC8-01CE-843FA13A6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2" r="8124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sp>
        <p:nvSpPr>
          <p:cNvPr id="10" name="Bullets">
            <a:extLst>
              <a:ext uri="{FF2B5EF4-FFF2-40B4-BE49-F238E27FC236}">
                <a16:creationId xmlns:a16="http://schemas.microsoft.com/office/drawing/2014/main" id="{98D5D77C-35F0-79DA-10E0-E1ED3BF7407B}"/>
              </a:ext>
            </a:extLst>
          </p:cNvPr>
          <p:cNvSpPr txBox="1"/>
          <p:nvPr/>
        </p:nvSpPr>
        <p:spPr>
          <a:xfrm>
            <a:off x="377457" y="1356410"/>
            <a:ext cx="5534245" cy="10310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Clr>
                <a:srgbClr val="8DC63F"/>
              </a:buClr>
              <a:buSzPct val="75000"/>
              <a:buFont typeface="Arial" panose="020B0604020202020204" pitchFamily="34" charset="0"/>
              <a:buChar char="•"/>
              <a:tabLst>
                <a:tab pos="247650" algn="l"/>
              </a:tabLst>
            </a:pPr>
            <a:endParaRPr lang="en-GB" sz="2800" b="0" i="0" dirty="0">
              <a:solidFill>
                <a:schemeClr val="bg1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marL="342900" indent="-342900">
              <a:spcBef>
                <a:spcPts val="600"/>
              </a:spcBef>
              <a:buClr>
                <a:srgbClr val="8DC63F"/>
              </a:buClr>
              <a:buSzPct val="75000"/>
              <a:buFont typeface="Arial" panose="020B0604020202020204" pitchFamily="34" charset="0"/>
              <a:buChar char="•"/>
              <a:tabLst>
                <a:tab pos="247650" algn="l"/>
              </a:tabLst>
            </a:pPr>
            <a:endParaRPr lang="en-US" sz="2800" dirty="0">
              <a:solidFill>
                <a:schemeClr val="bg1"/>
              </a:solidFill>
              <a:latin typeface="Soleil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60ADA50-ADA1-A922-8FA1-BAC96BC88431}"/>
              </a:ext>
            </a:extLst>
          </p:cNvPr>
          <p:cNvSpPr txBox="1"/>
          <p:nvPr/>
        </p:nvSpPr>
        <p:spPr>
          <a:xfrm>
            <a:off x="375932" y="-154662"/>
            <a:ext cx="5207537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Managerial Adviceline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0F649-4AB8-76FD-4C89-9DE859A22591}"/>
              </a:ext>
            </a:extLst>
          </p:cNvPr>
          <p:cNvSpPr txBox="1"/>
          <p:nvPr/>
        </p:nvSpPr>
        <p:spPr>
          <a:xfrm>
            <a:off x="158653" y="2064294"/>
            <a:ext cx="4994397" cy="3863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Support for managers facing challenges within their team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Expert training in human behavior and relationships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Staffed by workplace psychologists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Strategies for dealing with difficult events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Confidential discussions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81FF3C-D4BD-DCCA-FF73-7E6D1E5A6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847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66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2447C-5A7A-9912-1A10-E054E636D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r="21436"/>
          <a:stretch>
            <a:fillRect/>
          </a:stretch>
        </p:blipFill>
        <p:spPr>
          <a:xfrm flipH="1">
            <a:off x="0" y="0"/>
            <a:ext cx="6878785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3C526D26-5E56-DA8D-AE6C-282573CBAAC9}"/>
              </a:ext>
            </a:extLst>
          </p:cNvPr>
          <p:cNvSpPr txBox="1"/>
          <p:nvPr/>
        </p:nvSpPr>
        <p:spPr>
          <a:xfrm>
            <a:off x="6780382" y="-560456"/>
            <a:ext cx="551002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Legal Advice Service</a:t>
            </a:r>
          </a:p>
        </p:txBody>
      </p:sp>
      <p:sp>
        <p:nvSpPr>
          <p:cNvPr id="8" name="Bullets">
            <a:extLst>
              <a:ext uri="{FF2B5EF4-FFF2-40B4-BE49-F238E27FC236}">
                <a16:creationId xmlns:a16="http://schemas.microsoft.com/office/drawing/2014/main" id="{2FF00C74-C6F4-0699-B086-216E55C360FD}"/>
              </a:ext>
            </a:extLst>
          </p:cNvPr>
          <p:cNvSpPr txBox="1"/>
          <p:nvPr/>
        </p:nvSpPr>
        <p:spPr>
          <a:xfrm>
            <a:off x="6126043" y="1546302"/>
            <a:ext cx="6065957" cy="46458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ts val="1200"/>
              <a:tabLst>
                <a:tab pos="247650" algn="l"/>
              </a:tabLst>
              <a:defRPr/>
            </a:pPr>
            <a:endParaRPr kumimoji="0" lang="en-US" sz="20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000" dirty="0">
                <a:solidFill>
                  <a:schemeClr val="bg1"/>
                </a:solidFill>
              </a:rPr>
              <a:t>Free impartial legal advice whenever you need it.</a:t>
            </a:r>
          </a:p>
          <a:p>
            <a:pPr marL="685800" lvl="1">
              <a:lnSpc>
                <a:spcPct val="90000"/>
              </a:lnSpc>
              <a:spcAft>
                <a:spcPts val="600"/>
              </a:spcAft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kumimoji="0" lang="en-US" sz="200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edicated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and experienced advisors </a:t>
            </a: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000" dirty="0">
                <a:solidFill>
                  <a:schemeClr val="bg1"/>
                </a:solidFill>
              </a:rPr>
              <a:t>E</a:t>
            </a:r>
            <a:r>
              <a:rPr kumimoji="0" lang="en-US" sz="200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fficient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and practical advice on a full range of complex and sensitive legal and tax issues</a:t>
            </a:r>
          </a:p>
          <a:p>
            <a:pPr marL="685800" marR="0" lvl="1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kumimoji="0" lang="en-US" sz="20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Family Law - Personal Injury - Landlord and Tenant Disputes </a:t>
            </a:r>
            <a:r>
              <a:rPr lang="en-US" sz="2000" dirty="0">
                <a:solidFill>
                  <a:schemeClr val="bg1"/>
                </a:solidFill>
              </a:rPr>
              <a:t>-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Consumer Law - Discrimination - Health and Safety - Planning Matters</a:t>
            </a:r>
          </a:p>
          <a:p>
            <a:pPr marL="685800" marR="0" lvl="1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kumimoji="0" lang="en-US" sz="20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91440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Access to one legal call per area of law every 12 months</a:t>
            </a:r>
          </a:p>
          <a:p>
            <a:pPr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DC63F"/>
              </a:buClr>
              <a:buSzPts val="12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1577AB-BCF5-41C1-43D0-752A04A09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0887098"/>
      </p:ext>
    </p:extLst>
  </p:cSld>
  <p:clrMapOvr>
    <a:masterClrMapping/>
  </p:clrMapOvr>
  <p:transition spd="slow" advTm="251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CE614FA7-7471-5898-4E41-0A1AB947CBA6}"/>
              </a:ext>
            </a:extLst>
          </p:cNvPr>
          <p:cNvSpPr txBox="1"/>
          <p:nvPr/>
        </p:nvSpPr>
        <p:spPr>
          <a:xfrm>
            <a:off x="319150" y="-265958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Financial Advice Service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65B8A5-5DAB-852C-DCC8-1B457F477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r="627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7E0196-4EC3-A310-9072-80390305A3F6}"/>
              </a:ext>
            </a:extLst>
          </p:cNvPr>
          <p:cNvSpPr/>
          <p:nvPr/>
        </p:nvSpPr>
        <p:spPr>
          <a:xfrm>
            <a:off x="469864" y="2491743"/>
            <a:ext cx="3768761" cy="260981"/>
          </a:xfrm>
          <a:prstGeom prst="rect">
            <a:avLst/>
          </a:prstGeom>
          <a:solidFill>
            <a:srgbClr val="182C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98D5D77C-35F0-79DA-10E0-E1ED3BF7407B}"/>
              </a:ext>
            </a:extLst>
          </p:cNvPr>
          <p:cNvSpPr txBox="1"/>
          <p:nvPr/>
        </p:nvSpPr>
        <p:spPr>
          <a:xfrm>
            <a:off x="0" y="1838325"/>
            <a:ext cx="5186082" cy="41361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228600">
              <a:lnSpc>
                <a:spcPct val="90000"/>
              </a:lnSpc>
              <a:spcBef>
                <a:spcPts val="3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000" dirty="0">
                <a:solidFill>
                  <a:schemeClr val="bg1"/>
                </a:solidFill>
              </a:rPr>
              <a:t>Long-term support to help you manage your own finances more efficiently.</a:t>
            </a:r>
          </a:p>
          <a:p>
            <a:pPr marL="228600">
              <a:lnSpc>
                <a:spcPct val="90000"/>
              </a:lnSpc>
              <a:spcBef>
                <a:spcPts val="300"/>
              </a:spcBef>
              <a:buClr>
                <a:srgbClr val="95C11F"/>
              </a:buClr>
              <a:buSzPct val="100000"/>
              <a:tabLst>
                <a:tab pos="247650" algn="l"/>
              </a:tabLst>
              <a:defRPr/>
            </a:pPr>
            <a:endParaRPr kumimoji="0" lang="en-US" sz="20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Support with debt and other financial worries </a:t>
            </a:r>
          </a:p>
          <a:p>
            <a:pPr marL="228600" marR="0" lvl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5C11F"/>
              </a:buClr>
              <a:buSzPct val="100000"/>
              <a:tabLst>
                <a:tab pos="247650" algn="l"/>
              </a:tabLst>
              <a:defRPr/>
            </a:pPr>
            <a:endParaRPr kumimoji="0" lang="en-US" sz="20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Industry leading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financial support service </a:t>
            </a:r>
          </a:p>
          <a:p>
            <a:pPr marL="457200" indent="-228600">
              <a:lnSpc>
                <a:spcPct val="90000"/>
              </a:lnSpc>
              <a:spcBef>
                <a:spcPts val="3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20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indent="-228600">
              <a:lnSpc>
                <a:spcPct val="90000"/>
              </a:lnSpc>
              <a:spcBef>
                <a:spcPts val="300"/>
              </a:spcBef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Clear and impartial </a:t>
            </a:r>
            <a:r>
              <a:rPr lang="en-US" sz="2000" dirty="0">
                <a:solidFill>
                  <a:schemeClr val="bg1"/>
                </a:solidFill>
              </a:rPr>
              <a:t>advice from experienced financial advisors </a:t>
            </a:r>
          </a:p>
          <a:p>
            <a:pPr marL="228600" marR="0" lvl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5C11F"/>
              </a:buClr>
              <a:buSzPct val="100000"/>
              <a:tabLst>
                <a:tab pos="247650" algn="l"/>
              </a:tabLst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5C11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US" sz="2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Managing debt, Budgeting, Credit card, Investments, Pensions, Savings, Tax, Banking and more</a:t>
            </a:r>
          </a:p>
          <a:p>
            <a:pPr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75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15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843C30-BBE4-7BD6-69FA-5A161F364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3597346"/>
      </p:ext>
    </p:extLst>
  </p:cSld>
  <p:clrMapOvr>
    <a:masterClrMapping/>
  </p:clrMapOvr>
  <p:transition spd="slow" advTm="300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CE614FA7-7471-5898-4E41-0A1AB947CBA6}"/>
              </a:ext>
            </a:extLst>
          </p:cNvPr>
          <p:cNvSpPr txBox="1"/>
          <p:nvPr/>
        </p:nvSpPr>
        <p:spPr>
          <a:xfrm>
            <a:off x="7318573" y="-168137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Monthly Webinars</a:t>
            </a:r>
            <a:r>
              <a:rPr kumimoji="0" lang="en-US" sz="5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98D5D77C-35F0-79DA-10E0-E1ED3BF7407B}"/>
              </a:ext>
            </a:extLst>
          </p:cNvPr>
          <p:cNvSpPr txBox="1"/>
          <p:nvPr/>
        </p:nvSpPr>
        <p:spPr>
          <a:xfrm>
            <a:off x="7046609" y="1857375"/>
            <a:ext cx="4640566" cy="3677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R="0" lvl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ts val="1200"/>
              <a:tabLst>
                <a:tab pos="247650" algn="l"/>
              </a:tabLst>
              <a:defRPr/>
            </a:pPr>
            <a:endParaRPr kumimoji="0" lang="en-US" sz="19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Up to 4 free webinars every month 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Delivered by </a:t>
            </a:r>
            <a:r>
              <a:rPr lang="en-US" sz="2200" dirty="0" err="1">
                <a:solidFill>
                  <a:schemeClr val="bg1"/>
                </a:solidFill>
              </a:rPr>
              <a:t>CiC</a:t>
            </a:r>
            <a:r>
              <a:rPr lang="en-US" sz="2200" dirty="0">
                <a:solidFill>
                  <a:schemeClr val="bg1"/>
                </a:solidFill>
              </a:rPr>
              <a:t> clinical experts and guest speakers 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lvl="0" indent="-228600">
              <a:lnSpc>
                <a:spcPct val="90000"/>
              </a:lnSpc>
              <a:spcBef>
                <a:spcPts val="300"/>
              </a:spcBef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Covering themes such as Neurodiversity, Physical Health, Nutrition, Mental Health and Financial Health</a:t>
            </a:r>
          </a:p>
          <a:p>
            <a:pPr marL="228600" lvl="0">
              <a:lnSpc>
                <a:spcPct val="90000"/>
              </a:lnSpc>
              <a:spcBef>
                <a:spcPts val="300"/>
              </a:spcBef>
              <a:buClr>
                <a:srgbClr val="8DC63F"/>
              </a:buClr>
              <a:buSzPct val="100000"/>
              <a:tabLst>
                <a:tab pos="247650" algn="l"/>
              </a:tabLst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marL="457200" lvl="0" indent="-228600">
              <a:lnSpc>
                <a:spcPct val="90000"/>
              </a:lnSpc>
              <a:spcBef>
                <a:spcPts val="300"/>
              </a:spcBef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All webinars uploaded to Ele wellbeing platform </a:t>
            </a:r>
          </a:p>
          <a:p>
            <a:pPr lvl="0" indent="-228600">
              <a:lnSpc>
                <a:spcPct val="90000"/>
              </a:lnSpc>
              <a:spcBef>
                <a:spcPts val="300"/>
              </a:spcBef>
              <a:buClr>
                <a:srgbClr val="8DC63F"/>
              </a:buClr>
              <a:buSzPct val="100000"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endParaRPr kumimoji="0" lang="en-US" sz="19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Picture 7" descr="A person and person sitting at a table with laptops&#10;&#10;AI-generated content may be incorrect.">
            <a:extLst>
              <a:ext uri="{FF2B5EF4-FFF2-40B4-BE49-F238E27FC236}">
                <a16:creationId xmlns:a16="http://schemas.microsoft.com/office/drawing/2014/main" id="{B942BAA4-5DDE-83DA-2E1F-F4995ABB7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r="23294"/>
          <a:stretch>
            <a:fillRect/>
          </a:stretch>
        </p:blipFill>
        <p:spPr>
          <a:xfrm flipH="1">
            <a:off x="0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Logo" hidden="1">
            <a:extLst>
              <a:ext uri="{FF2B5EF4-FFF2-40B4-BE49-F238E27FC236}">
                <a16:creationId xmlns:a16="http://schemas.microsoft.com/office/drawing/2014/main" id="{26BA869C-42E8-67DE-7DC6-0AC789069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853" y="159489"/>
            <a:ext cx="1691464" cy="119692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B8B49B-4342-9BB4-1250-9463863FC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08591097"/>
      </p:ext>
    </p:extLst>
  </p:cSld>
  <p:clrMapOvr>
    <a:masterClrMapping/>
  </p:clrMapOvr>
  <p:transition spd="slow" advTm="304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2472</TotalTime>
  <Words>489</Words>
  <Application>Microsoft Office PowerPoint</Application>
  <PresentationFormat>Widescreen</PresentationFormat>
  <Paragraphs>139</Paragraphs>
  <Slides>14</Slides>
  <Notes>14</Notes>
  <HiddenSlides>1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-apple-system</vt:lpstr>
      <vt:lpstr>Aptos</vt:lpstr>
      <vt:lpstr>Aptos Display</vt:lpstr>
      <vt:lpstr>Arial</vt:lpstr>
      <vt:lpstr>Soleil</vt:lpstr>
      <vt:lpstr>Office Theme</vt:lpstr>
      <vt:lpstr>PowerPoint Presentation</vt:lpstr>
      <vt:lpstr>          Wellbeing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Howells</dc:creator>
  <cp:lastModifiedBy>Seth Everard</cp:lastModifiedBy>
  <cp:revision>75</cp:revision>
  <dcterms:created xsi:type="dcterms:W3CDTF">2024-04-16T13:29:39Z</dcterms:created>
  <dcterms:modified xsi:type="dcterms:W3CDTF">2026-05-12T12:40:23Z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429321-b149-4a39-bd49-743598a7657b_Enabled">
    <vt:lpwstr>true</vt:lpwstr>
  </property>
  <property fmtid="{D5CDD505-2E9C-101B-9397-08002B2CF9AE}" pid="3" name="MSIP_Label_03429321-b149-4a39-bd49-743598a7657b_SetDate">
    <vt:lpwstr>2024-04-30T15:59:13Z</vt:lpwstr>
  </property>
  <property fmtid="{D5CDD505-2E9C-101B-9397-08002B2CF9AE}" pid="4" name="MSIP_Label_03429321-b149-4a39-bd49-743598a7657b_Method">
    <vt:lpwstr>Standard</vt:lpwstr>
  </property>
  <property fmtid="{D5CDD505-2E9C-101B-9397-08002B2CF9AE}" pid="5" name="MSIP_Label_03429321-b149-4a39-bd49-743598a7657b_Name">
    <vt:lpwstr>Internal</vt:lpwstr>
  </property>
  <property fmtid="{D5CDD505-2E9C-101B-9397-08002B2CF9AE}" pid="6" name="MSIP_Label_03429321-b149-4a39-bd49-743598a7657b_SiteId">
    <vt:lpwstr>5090ac83-b577-4b0b-9a7d-be03f24a6c0c</vt:lpwstr>
  </property>
  <property fmtid="{D5CDD505-2E9C-101B-9397-08002B2CF9AE}" pid="7" name="MSIP_Label_03429321-b149-4a39-bd49-743598a7657b_ActionId">
    <vt:lpwstr>9cc0f0b4-73ff-4076-99bd-eec350fc0842</vt:lpwstr>
  </property>
  <property fmtid="{D5CDD505-2E9C-101B-9397-08002B2CF9AE}" pid="8" name="MSIP_Label_03429321-b149-4a39-bd49-743598a7657b_ContentBits">
    <vt:lpwstr>0</vt:lpwstr>
  </property>
</Properties>
</file>